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4"/>
  </p:sldMasterIdLst>
  <p:notesMasterIdLst>
    <p:notesMasterId r:id="rId16"/>
  </p:notesMasterIdLst>
  <p:sldIdLst>
    <p:sldId id="2147483616" r:id="rId5"/>
    <p:sldId id="2147483601" r:id="rId6"/>
    <p:sldId id="2147483605" r:id="rId7"/>
    <p:sldId id="2147483606" r:id="rId8"/>
    <p:sldId id="2147483607" r:id="rId9"/>
    <p:sldId id="2147483608" r:id="rId10"/>
    <p:sldId id="2147483617" r:id="rId11"/>
    <p:sldId id="2147483618" r:id="rId12"/>
    <p:sldId id="2147483609" r:id="rId13"/>
    <p:sldId id="2147483610" r:id="rId14"/>
    <p:sldId id="2147483611"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B7442B-6B4C-43EC-9A9B-DB0B803F0B5E}" v="8" dt="2025-05-22T07:52:56.631"/>
    <p1510:client id="{9B025FEA-8174-4A0C-AD83-2D6F431A375C}" v="6" dt="2025-05-22T07:41:35.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25" autoAdjust="0"/>
    <p:restoredTop sz="94660"/>
  </p:normalViewPr>
  <p:slideViewPr>
    <p:cSldViewPr snapToGrid="0">
      <p:cViewPr>
        <p:scale>
          <a:sx n="73" d="100"/>
          <a:sy n="73" d="100"/>
        </p:scale>
        <p:origin x="648"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0F9D4-439E-4BEF-A8BD-E2B86C94AA0D}" type="datetimeFigureOut">
              <a:rPr lang="en-US" smtClean="0"/>
              <a:t>5/22/2025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4FCDF-CEF5-4AEE-B008-16A22A44BD66}" type="slidenum">
              <a:rPr lang="en-US" smtClean="0"/>
              <a:t>‹#›</a:t>
            </a:fld>
            <a:endParaRPr lang="en-US"/>
          </a:p>
        </p:txBody>
      </p:sp>
    </p:spTree>
    <p:extLst>
      <p:ext uri="{BB962C8B-B14F-4D97-AF65-F5344CB8AC3E}">
        <p14:creationId xmlns:p14="http://schemas.microsoft.com/office/powerpoint/2010/main" val="171673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575" y="574675"/>
            <a:ext cx="6621463" cy="37242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A4FCDF-CEF5-4AEE-B008-16A22A44BD66}"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1587736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A94B8-12AE-645A-89FA-E0263CEDC7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EA7670-1D4D-F06A-AD68-5028519DE0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C4AEB8D-4EB2-0755-138D-BB823ABF553F}"/>
              </a:ext>
            </a:extLst>
          </p:cNvPr>
          <p:cNvSpPr>
            <a:spLocks noGrp="1"/>
          </p:cNvSpPr>
          <p:nvPr>
            <p:ph type="dt" sz="half" idx="10"/>
          </p:nvPr>
        </p:nvSpPr>
        <p:spPr/>
        <p:txBody>
          <a:bodyPr/>
          <a:lstStyle/>
          <a:p>
            <a:fld id="{2A1BCA95-A725-45A3-8A59-C5EB2ACE4190}" type="datetime1">
              <a:rPr lang="en-US" smtClean="0"/>
              <a:t>5/22/2025</a:t>
            </a:fld>
            <a:endParaRPr lang="en-US"/>
          </a:p>
        </p:txBody>
      </p:sp>
      <p:sp>
        <p:nvSpPr>
          <p:cNvPr id="5" name="Footer Placeholder 4">
            <a:extLst>
              <a:ext uri="{FF2B5EF4-FFF2-40B4-BE49-F238E27FC236}">
                <a16:creationId xmlns:a16="http://schemas.microsoft.com/office/drawing/2014/main" id="{C5C6997E-082F-48AA-30AA-5D4C7B28AB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C0E069-339B-FD81-B64D-80DE7274DEC2}"/>
              </a:ext>
            </a:extLst>
          </p:cNvPr>
          <p:cNvSpPr>
            <a:spLocks noGrp="1"/>
          </p:cNvSpPr>
          <p:nvPr>
            <p:ph type="sldNum" sz="quarter" idx="12"/>
          </p:nvPr>
        </p:nvSpPr>
        <p:spPr/>
        <p:txBody>
          <a:bodyPr/>
          <a:lstStyle/>
          <a:p>
            <a:fld id="{77C61476-8A35-4B46-AE1F-AEB8558ADE59}" type="slidenum">
              <a:rPr lang="en-US" smtClean="0"/>
              <a:t>‹#›</a:t>
            </a:fld>
            <a:endParaRPr lang="en-US"/>
          </a:p>
        </p:txBody>
      </p:sp>
      <p:sp>
        <p:nvSpPr>
          <p:cNvPr id="7" name="Slide Number Placeholder 5">
            <a:extLst>
              <a:ext uri="{FF2B5EF4-FFF2-40B4-BE49-F238E27FC236}">
                <a16:creationId xmlns:a16="http://schemas.microsoft.com/office/drawing/2014/main" id="{4EA30820-A9C0-539D-6DD0-5E2F3CAB196F}"/>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C61476-8A35-4B46-AE1F-AEB8558ADE59}" type="slidenum">
              <a:rPr lang="en-US" smtClean="0"/>
              <a:pPr/>
              <a:t>‹#›</a:t>
            </a:fld>
            <a:endParaRPr lang="en-US" dirty="0"/>
          </a:p>
        </p:txBody>
      </p:sp>
    </p:spTree>
    <p:extLst>
      <p:ext uri="{BB962C8B-B14F-4D97-AF65-F5344CB8AC3E}">
        <p14:creationId xmlns:p14="http://schemas.microsoft.com/office/powerpoint/2010/main" val="231918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38D0F-0ECC-8869-EF72-D88C2A00FF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04568A-7ED1-8930-73BE-A67E4B8E27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A172D5-52C0-54CF-2430-E1AA1878D701}"/>
              </a:ext>
            </a:extLst>
          </p:cNvPr>
          <p:cNvSpPr>
            <a:spLocks noGrp="1"/>
          </p:cNvSpPr>
          <p:nvPr>
            <p:ph type="dt" sz="half" idx="10"/>
          </p:nvPr>
        </p:nvSpPr>
        <p:spPr/>
        <p:txBody>
          <a:bodyPr/>
          <a:lstStyle/>
          <a:p>
            <a:fld id="{88210D2C-780D-4661-B5F6-7E20BD6F252D}" type="datetime1">
              <a:rPr lang="en-US" smtClean="0"/>
              <a:t>5/22/2025</a:t>
            </a:fld>
            <a:endParaRPr lang="en-US"/>
          </a:p>
        </p:txBody>
      </p:sp>
      <p:sp>
        <p:nvSpPr>
          <p:cNvPr id="5" name="Footer Placeholder 4">
            <a:extLst>
              <a:ext uri="{FF2B5EF4-FFF2-40B4-BE49-F238E27FC236}">
                <a16:creationId xmlns:a16="http://schemas.microsoft.com/office/drawing/2014/main" id="{CEFCDEB7-8EC8-1E34-42AA-63FCD6B81F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4F0EEF-114F-C8CD-09DB-BCDFDBD04656}"/>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1479545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32AC91-0B27-97AC-97C3-A8E2B07D9E4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93D8EE-8479-DC9A-5B04-D878A0DEC4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59435B-AED9-0EDC-F455-FF43282248AA}"/>
              </a:ext>
            </a:extLst>
          </p:cNvPr>
          <p:cNvSpPr>
            <a:spLocks noGrp="1"/>
          </p:cNvSpPr>
          <p:nvPr>
            <p:ph type="dt" sz="half" idx="10"/>
          </p:nvPr>
        </p:nvSpPr>
        <p:spPr/>
        <p:txBody>
          <a:bodyPr/>
          <a:lstStyle/>
          <a:p>
            <a:fld id="{F71AA684-D3F7-474C-88B9-884ABA63826F}" type="datetime1">
              <a:rPr lang="en-US" smtClean="0"/>
              <a:t>5/22/2025</a:t>
            </a:fld>
            <a:endParaRPr lang="en-US"/>
          </a:p>
        </p:txBody>
      </p:sp>
      <p:sp>
        <p:nvSpPr>
          <p:cNvPr id="5" name="Footer Placeholder 4">
            <a:extLst>
              <a:ext uri="{FF2B5EF4-FFF2-40B4-BE49-F238E27FC236}">
                <a16:creationId xmlns:a16="http://schemas.microsoft.com/office/drawing/2014/main" id="{F57E13DA-AF12-B4AF-49EB-DFF4A1BD8E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A6A0DF-96FB-377D-5095-D7725B5FAE30}"/>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4238266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399AC-9BF4-764F-C239-C5ED8801B7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C9D32-7D0F-473F-9C76-B45DE3AA19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1D1A05-9D69-4B39-6476-6AE3A5B66CE3}"/>
              </a:ext>
            </a:extLst>
          </p:cNvPr>
          <p:cNvSpPr>
            <a:spLocks noGrp="1"/>
          </p:cNvSpPr>
          <p:nvPr>
            <p:ph type="dt" sz="half" idx="10"/>
          </p:nvPr>
        </p:nvSpPr>
        <p:spPr/>
        <p:txBody>
          <a:bodyPr/>
          <a:lstStyle/>
          <a:p>
            <a:fld id="{5C2A350D-882E-42CD-85A9-AD24AEACB7C8}" type="datetime1">
              <a:rPr lang="en-US" smtClean="0"/>
              <a:t>5/22/2025</a:t>
            </a:fld>
            <a:endParaRPr lang="en-US"/>
          </a:p>
        </p:txBody>
      </p:sp>
      <p:sp>
        <p:nvSpPr>
          <p:cNvPr id="5" name="Footer Placeholder 4">
            <a:extLst>
              <a:ext uri="{FF2B5EF4-FFF2-40B4-BE49-F238E27FC236}">
                <a16:creationId xmlns:a16="http://schemas.microsoft.com/office/drawing/2014/main" id="{DCA8A02F-2395-D1AF-53DE-C34BA06573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272AB5-5193-C25A-5BCD-085AD0153847}"/>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10887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2597C-8568-FC84-4683-98B63C78BA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A9F7D3-D0CA-C6D3-0480-B2ABD91770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CA969B-3E38-15FA-ACB6-053A7F988547}"/>
              </a:ext>
            </a:extLst>
          </p:cNvPr>
          <p:cNvSpPr>
            <a:spLocks noGrp="1"/>
          </p:cNvSpPr>
          <p:nvPr>
            <p:ph type="dt" sz="half" idx="10"/>
          </p:nvPr>
        </p:nvSpPr>
        <p:spPr/>
        <p:txBody>
          <a:bodyPr/>
          <a:lstStyle/>
          <a:p>
            <a:fld id="{1B78BFAE-1A2F-47D9-9C17-87FD50B5056F}" type="datetime1">
              <a:rPr lang="en-US" smtClean="0"/>
              <a:t>5/22/2025</a:t>
            </a:fld>
            <a:endParaRPr lang="en-US"/>
          </a:p>
        </p:txBody>
      </p:sp>
      <p:sp>
        <p:nvSpPr>
          <p:cNvPr id="5" name="Footer Placeholder 4">
            <a:extLst>
              <a:ext uri="{FF2B5EF4-FFF2-40B4-BE49-F238E27FC236}">
                <a16:creationId xmlns:a16="http://schemas.microsoft.com/office/drawing/2014/main" id="{3176E31D-376E-CB8C-459D-ED534852D0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725F67-5E4D-4C68-533C-DEA7E4887E0C}"/>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3183742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8651A-80D0-354C-5361-19FC507425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B517A1-5B9B-2B17-6039-1E3B4B8EB2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7FE9E3-284D-1E27-616C-119B22FF4D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82014-8D75-A12D-AC12-3D61D8E8389D}"/>
              </a:ext>
            </a:extLst>
          </p:cNvPr>
          <p:cNvSpPr>
            <a:spLocks noGrp="1"/>
          </p:cNvSpPr>
          <p:nvPr>
            <p:ph type="dt" sz="half" idx="10"/>
          </p:nvPr>
        </p:nvSpPr>
        <p:spPr/>
        <p:txBody>
          <a:bodyPr/>
          <a:lstStyle/>
          <a:p>
            <a:fld id="{9E9E0D48-E706-419A-A519-7924B16C9238}" type="datetime1">
              <a:rPr lang="en-US" smtClean="0"/>
              <a:t>5/22/2025</a:t>
            </a:fld>
            <a:endParaRPr lang="en-US"/>
          </a:p>
        </p:txBody>
      </p:sp>
      <p:sp>
        <p:nvSpPr>
          <p:cNvPr id="6" name="Footer Placeholder 5">
            <a:extLst>
              <a:ext uri="{FF2B5EF4-FFF2-40B4-BE49-F238E27FC236}">
                <a16:creationId xmlns:a16="http://schemas.microsoft.com/office/drawing/2014/main" id="{D1CE4E3A-BCF3-ECB2-379D-570719E8AD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1343FC-AD45-DE8C-0343-4F23D7A3C430}"/>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92349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7B9F6-FBA1-DBEF-3728-095B53F47B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A1A37E-D98A-EA7C-44B1-91AD0CB850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D6E8FA-E13E-C47C-0EEA-1785CAEB5C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643617-048E-B50F-79A6-902399762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76F200-AF6A-A773-53D3-B8F56D278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BFBB50-7152-0EB5-1614-86D61F9B0473}"/>
              </a:ext>
            </a:extLst>
          </p:cNvPr>
          <p:cNvSpPr>
            <a:spLocks noGrp="1"/>
          </p:cNvSpPr>
          <p:nvPr>
            <p:ph type="dt" sz="half" idx="10"/>
          </p:nvPr>
        </p:nvSpPr>
        <p:spPr/>
        <p:txBody>
          <a:bodyPr/>
          <a:lstStyle/>
          <a:p>
            <a:fld id="{DC099D67-BB9C-4333-8B6A-BDE876090073}" type="datetime1">
              <a:rPr lang="en-US" smtClean="0"/>
              <a:t>5/22/2025</a:t>
            </a:fld>
            <a:endParaRPr lang="en-US"/>
          </a:p>
        </p:txBody>
      </p:sp>
      <p:sp>
        <p:nvSpPr>
          <p:cNvPr id="8" name="Footer Placeholder 7">
            <a:extLst>
              <a:ext uri="{FF2B5EF4-FFF2-40B4-BE49-F238E27FC236}">
                <a16:creationId xmlns:a16="http://schemas.microsoft.com/office/drawing/2014/main" id="{6E85EA43-EC78-F07C-BC70-B32527238F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F6885F-BD48-9AB4-256E-EA8E3A59888B}"/>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421810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05C0F-727D-81A1-8AFB-B0C38B4476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D26C14B-8CD7-A0D4-52F2-82CEB289F2BD}"/>
              </a:ext>
            </a:extLst>
          </p:cNvPr>
          <p:cNvSpPr>
            <a:spLocks noGrp="1"/>
          </p:cNvSpPr>
          <p:nvPr>
            <p:ph type="dt" sz="half" idx="10"/>
          </p:nvPr>
        </p:nvSpPr>
        <p:spPr/>
        <p:txBody>
          <a:bodyPr/>
          <a:lstStyle/>
          <a:p>
            <a:fld id="{07F2FE8D-8061-4EE5-A268-02A5F62427C6}" type="datetime1">
              <a:rPr lang="en-US" smtClean="0"/>
              <a:t>5/22/2025</a:t>
            </a:fld>
            <a:endParaRPr lang="en-US"/>
          </a:p>
        </p:txBody>
      </p:sp>
      <p:sp>
        <p:nvSpPr>
          <p:cNvPr id="4" name="Footer Placeholder 3">
            <a:extLst>
              <a:ext uri="{FF2B5EF4-FFF2-40B4-BE49-F238E27FC236}">
                <a16:creationId xmlns:a16="http://schemas.microsoft.com/office/drawing/2014/main" id="{0285AFA7-1B97-E96C-2C20-500BCA7961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4FF574D-F568-102B-80C1-09505E6FAE62}"/>
              </a:ext>
            </a:extLst>
          </p:cNvPr>
          <p:cNvSpPr>
            <a:spLocks noGrp="1"/>
          </p:cNvSpPr>
          <p:nvPr>
            <p:ph type="sldNum" sz="quarter" idx="12"/>
          </p:nvPr>
        </p:nvSpPr>
        <p:spPr/>
        <p:txBody>
          <a:bodyPr/>
          <a:lstStyle/>
          <a:p>
            <a:fld id="{77C61476-8A35-4B46-AE1F-AEB8558ADE59}" type="slidenum">
              <a:rPr lang="en-US" smtClean="0"/>
              <a:t>‹#›</a:t>
            </a:fld>
            <a:endParaRPr lang="en-US"/>
          </a:p>
        </p:txBody>
      </p:sp>
      <p:sp>
        <p:nvSpPr>
          <p:cNvPr id="6" name="Slide Number Placeholder 5">
            <a:extLst>
              <a:ext uri="{FF2B5EF4-FFF2-40B4-BE49-F238E27FC236}">
                <a16:creationId xmlns:a16="http://schemas.microsoft.com/office/drawing/2014/main" id="{041B7DD8-4078-83DE-8166-643540C22036}"/>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C61476-8A35-4B46-AE1F-AEB8558ADE59}" type="slidenum">
              <a:rPr lang="en-US" smtClean="0"/>
              <a:pPr/>
              <a:t>‹#›</a:t>
            </a:fld>
            <a:endParaRPr lang="en-US"/>
          </a:p>
        </p:txBody>
      </p:sp>
    </p:spTree>
    <p:extLst>
      <p:ext uri="{BB962C8B-B14F-4D97-AF65-F5344CB8AC3E}">
        <p14:creationId xmlns:p14="http://schemas.microsoft.com/office/powerpoint/2010/main" val="1565143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462CC2-85FD-C2D2-A95A-863BA34125CF}"/>
              </a:ext>
            </a:extLst>
          </p:cNvPr>
          <p:cNvSpPr>
            <a:spLocks noGrp="1"/>
          </p:cNvSpPr>
          <p:nvPr>
            <p:ph type="dt" sz="half" idx="10"/>
          </p:nvPr>
        </p:nvSpPr>
        <p:spPr/>
        <p:txBody>
          <a:bodyPr/>
          <a:lstStyle/>
          <a:p>
            <a:fld id="{F6982632-FF31-401F-94FA-5D79BCDF4A57}" type="datetime1">
              <a:rPr lang="en-US" smtClean="0"/>
              <a:t>5/22/2025</a:t>
            </a:fld>
            <a:endParaRPr lang="en-US"/>
          </a:p>
        </p:txBody>
      </p:sp>
      <p:sp>
        <p:nvSpPr>
          <p:cNvPr id="3" name="Footer Placeholder 2">
            <a:extLst>
              <a:ext uri="{FF2B5EF4-FFF2-40B4-BE49-F238E27FC236}">
                <a16:creationId xmlns:a16="http://schemas.microsoft.com/office/drawing/2014/main" id="{A322D0CC-BA75-B511-A3ED-73FBC14F2F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5C718D-CFAC-2938-5A7E-4022F412E199}"/>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1152848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C644-8B6A-6D11-6356-4409A54209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7C4D7-48AC-9CE2-AF88-31745BF34F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3AE2F4-E74B-84A5-9DBC-11AA7E73CA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903E91-09BB-DAA2-CF82-20C4005F9BF2}"/>
              </a:ext>
            </a:extLst>
          </p:cNvPr>
          <p:cNvSpPr>
            <a:spLocks noGrp="1"/>
          </p:cNvSpPr>
          <p:nvPr>
            <p:ph type="dt" sz="half" idx="10"/>
          </p:nvPr>
        </p:nvSpPr>
        <p:spPr/>
        <p:txBody>
          <a:bodyPr/>
          <a:lstStyle/>
          <a:p>
            <a:fld id="{4FA441B7-E7A2-4892-A292-DE1A9C44F178}" type="datetime1">
              <a:rPr lang="en-US" smtClean="0"/>
              <a:t>5/22/2025</a:t>
            </a:fld>
            <a:endParaRPr lang="en-US"/>
          </a:p>
        </p:txBody>
      </p:sp>
      <p:sp>
        <p:nvSpPr>
          <p:cNvPr id="6" name="Footer Placeholder 5">
            <a:extLst>
              <a:ext uri="{FF2B5EF4-FFF2-40B4-BE49-F238E27FC236}">
                <a16:creationId xmlns:a16="http://schemas.microsoft.com/office/drawing/2014/main" id="{F66BB749-E236-4C76-1590-9918317C9D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6A1ACA-3040-71D7-F69E-453FD5B11176}"/>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595632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F9492-15B5-9EAA-B8BC-91F88E8213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23D829-C291-3088-DA60-EA5DCEF689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52CE6F-C40A-6F3C-80C3-1FB56F3DCC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989A48-1FB6-A0BE-E496-4A7C27978D62}"/>
              </a:ext>
            </a:extLst>
          </p:cNvPr>
          <p:cNvSpPr>
            <a:spLocks noGrp="1"/>
          </p:cNvSpPr>
          <p:nvPr>
            <p:ph type="dt" sz="half" idx="10"/>
          </p:nvPr>
        </p:nvSpPr>
        <p:spPr/>
        <p:txBody>
          <a:bodyPr/>
          <a:lstStyle/>
          <a:p>
            <a:fld id="{83A90DBA-C13B-4AEC-9BB6-9CD4D1665ED9}" type="datetime1">
              <a:rPr lang="en-US" smtClean="0"/>
              <a:t>5/22/2025</a:t>
            </a:fld>
            <a:endParaRPr lang="en-US"/>
          </a:p>
        </p:txBody>
      </p:sp>
      <p:sp>
        <p:nvSpPr>
          <p:cNvPr id="6" name="Footer Placeholder 5">
            <a:extLst>
              <a:ext uri="{FF2B5EF4-FFF2-40B4-BE49-F238E27FC236}">
                <a16:creationId xmlns:a16="http://schemas.microsoft.com/office/drawing/2014/main" id="{CE5148DC-923E-290C-433D-292F8AA4F8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AE92D2-2848-D269-37A5-04881FFC4CAA}"/>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212637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1BE13FE-9677-53AB-3CAA-CD48B9FC1B43}"/>
              </a:ext>
            </a:extLst>
          </p:cNvPr>
          <p:cNvGraphicFramePr>
            <a:graphicFrameLocks noChangeAspect="1"/>
          </p:cNvGraphicFramePr>
          <p:nvPr userDrawn="1">
            <p:custDataLst>
              <p:tags r:id="rId13"/>
            </p:custDataLst>
            <p:extLst>
              <p:ext uri="{D42A27DB-BD31-4B8C-83A1-F6EECF244321}">
                <p14:modId xmlns:p14="http://schemas.microsoft.com/office/powerpoint/2010/main" val="3916990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4" imgW="406" imgH="403" progId="TCLayout.ActiveDocument.1">
                  <p:embed/>
                </p:oleObj>
              </mc:Choice>
              <mc:Fallback>
                <p:oleObj name="think-cellスライド" r:id="rId14" imgW="406" imgH="403" progId="TCLayout.ActiveDocument.1">
                  <p:embed/>
                  <p:pic>
                    <p:nvPicPr>
                      <p:cNvPr id="8" name="think-cell data - do not delete" hidden="1">
                        <a:extLst>
                          <a:ext uri="{FF2B5EF4-FFF2-40B4-BE49-F238E27FC236}">
                            <a16:creationId xmlns:a16="http://schemas.microsoft.com/office/drawing/2014/main" id="{61BE13FE-9677-53AB-3CAA-CD48B9FC1B43}"/>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7A71918-325D-B5C5-FA85-0B291ADA5C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408347-A029-9842-5974-18ADCB37C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6B3801-A60C-9793-9C96-B6D89A42FA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BF66C0-D93D-4971-86EB-C898814296BC}" type="datetime1">
              <a:rPr lang="en-US" smtClean="0"/>
              <a:t>5/22/2025</a:t>
            </a:fld>
            <a:endParaRPr lang="en-US"/>
          </a:p>
        </p:txBody>
      </p:sp>
      <p:sp>
        <p:nvSpPr>
          <p:cNvPr id="5" name="Footer Placeholder 4">
            <a:extLst>
              <a:ext uri="{FF2B5EF4-FFF2-40B4-BE49-F238E27FC236}">
                <a16:creationId xmlns:a16="http://schemas.microsoft.com/office/drawing/2014/main" id="{38972559-03DD-E02B-AE63-09CF4A4DBE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0644CE5-6F7E-2C58-89C7-E6B94BA859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7C61476-8A35-4B46-AE1F-AEB8558ADE59}" type="slidenum">
              <a:rPr lang="en-US" smtClean="0"/>
              <a:t>‹#›</a:t>
            </a:fld>
            <a:endParaRPr lang="en-US"/>
          </a:p>
        </p:txBody>
      </p:sp>
    </p:spTree>
    <p:extLst>
      <p:ext uri="{BB962C8B-B14F-4D97-AF65-F5344CB8AC3E}">
        <p14:creationId xmlns:p14="http://schemas.microsoft.com/office/powerpoint/2010/main" val="69042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tags" Target="../tags/tag13.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tags" Target="../tags/tag6.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tags" Target="../tags/tag7.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6.xml"/><Relationship Id="rId1" Type="http://schemas.openxmlformats.org/officeDocument/2006/relationships/tags" Target="../tags/tag8.xml"/><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tags" Target="../tags/tag9.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tags" Target="../tags/tag10.xml"/><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tags" Target="../tags/tag11.xml"/><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C6E1A-E06C-5404-D51E-95A4C2C207B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ED07DC6-1054-D019-5AAD-A1A8B68C8724}"/>
              </a:ext>
            </a:extLst>
          </p:cNvPr>
          <p:cNvGraphicFramePr>
            <a:graphicFrameLocks noChangeAspect="1"/>
          </p:cNvGraphicFramePr>
          <p:nvPr>
            <p:custDataLst>
              <p:tags r:id="rId1"/>
            </p:custDataLst>
            <p:extLst>
              <p:ext uri="{D42A27DB-BD31-4B8C-83A1-F6EECF244321}">
                <p14:modId xmlns:p14="http://schemas.microsoft.com/office/powerpoint/2010/main" val="26760185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4" name="think-cell data - do not delete" hidden="1">
                        <a:extLst>
                          <a:ext uri="{FF2B5EF4-FFF2-40B4-BE49-F238E27FC236}">
                            <a16:creationId xmlns:a16="http://schemas.microsoft.com/office/drawing/2014/main" id="{6ED07DC6-1054-D019-5AAD-A1A8B68C87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7EA4813-8C1B-B4D9-3F82-6439DB0EF3DC}"/>
              </a:ext>
            </a:extLst>
          </p:cNvPr>
          <p:cNvSpPr>
            <a:spLocks noGrp="1"/>
          </p:cNvSpPr>
          <p:nvPr>
            <p:ph type="ctrTitle"/>
          </p:nvPr>
        </p:nvSpPr>
        <p:spPr>
          <a:xfrm>
            <a:off x="1524000" y="2235200"/>
            <a:ext cx="9144000" cy="2387600"/>
          </a:xfrm>
        </p:spPr>
        <p:txBody>
          <a:bodyPr vert="horz" anchor="ctr"/>
          <a:lstStyle/>
          <a:p>
            <a:r>
              <a:rPr kumimoji="1" lang="ja-JP" altLang="en-US" sz="54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トライアル審査向け提案書</a:t>
            </a:r>
            <a:br>
              <a:rPr kumimoji="1" lang="en-US" altLang="ja-JP" sz="5400" dirty="0">
                <a:latin typeface="Trebuchet MS" panose="020B0603020202020204" pitchFamily="34" charset="0"/>
                <a:ea typeface="Meiryo UI" panose="020B0604030504040204" pitchFamily="50" charset="-128"/>
                <a:cs typeface="+mn-cs"/>
              </a:rPr>
            </a:br>
            <a:r>
              <a:rPr lang="en-US" altLang="ja-JP" sz="5400">
                <a:effectLst/>
                <a:ea typeface="Meiryo UI" panose="020B0604030504040204" pitchFamily="50" charset="-128"/>
              </a:rPr>
              <a:t>(</a:t>
            </a:r>
            <a:r>
              <a:rPr lang="ja-JP" altLang="en-US" sz="5400" dirty="0">
                <a:ea typeface="Meiryo UI" panose="020B0604030504040204" pitchFamily="50" charset="-128"/>
              </a:rPr>
              <a:t>ひな型</a:t>
            </a:r>
            <a:r>
              <a:rPr lang="en-US" altLang="ja-JP" sz="5400" dirty="0">
                <a:ea typeface="Meiryo UI" panose="020B0604030504040204" pitchFamily="50" charset="-128"/>
              </a:rPr>
              <a:t>)</a:t>
            </a:r>
            <a:endParaRPr lang="en-US" dirty="0"/>
          </a:p>
        </p:txBody>
      </p:sp>
    </p:spTree>
    <p:extLst>
      <p:ext uri="{BB962C8B-B14F-4D97-AF65-F5344CB8AC3E}">
        <p14:creationId xmlns:p14="http://schemas.microsoft.com/office/powerpoint/2010/main" val="146805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5A4916-23D5-DCFF-F2CB-A372EABAA572}"/>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A7CA391-3FF2-AEC5-E89F-34F9CD7BC118}"/>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DA7CA391-3FF2-AEC5-E89F-34F9CD7BC11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56FD60DE-9DBA-F6DC-0BB4-772D511213B0}"/>
              </a:ext>
            </a:extLst>
          </p:cNvPr>
          <p:cNvSpPr>
            <a:spLocks noGrp="1"/>
          </p:cNvSpPr>
          <p:nvPr>
            <p:ph type="title"/>
          </p:nvPr>
        </p:nvSpPr>
        <p:spPr/>
        <p:txBody>
          <a:bodyPr vert="horz"/>
          <a:lstStyle/>
          <a:p>
            <a:r>
              <a:rPr kumimoji="1" lang="ja-JP" altLang="en-US">
                <a:latin typeface="Trebuchet MS" panose="020B0603020202020204" pitchFamily="34" charset="0"/>
                <a:ea typeface="Meiryo UI" panose="020B0604030504040204" pitchFamily="50" charset="-128"/>
              </a:rPr>
              <a:t>提案内容の新規性</a:t>
            </a:r>
            <a:endParaRPr kumimoji="1" lang="en-US">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5F55E863-4CBF-2251-3FB4-3A4BA37FE663}"/>
              </a:ext>
            </a:extLst>
          </p:cNvPr>
          <p:cNvGrpSpPr/>
          <p:nvPr/>
        </p:nvGrpSpPr>
        <p:grpSpPr>
          <a:xfrm>
            <a:off x="838200" y="1538082"/>
            <a:ext cx="10626041" cy="336349"/>
            <a:chOff x="653442" y="1983554"/>
            <a:chExt cx="3469984" cy="336349"/>
          </a:xfrm>
        </p:grpSpPr>
        <p:sp>
          <p:nvSpPr>
            <p:cNvPr id="6" name="ee4pHeader2">
              <a:extLst>
                <a:ext uri="{FF2B5EF4-FFF2-40B4-BE49-F238E27FC236}">
                  <a16:creationId xmlns:a16="http://schemas.microsoft.com/office/drawing/2014/main" id="{15BA78F5-47F6-280D-AD29-54536E6DCA05}"/>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提案内容の新規性</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7" name="Straight Connector 34">
              <a:extLst>
                <a:ext uri="{FF2B5EF4-FFF2-40B4-BE49-F238E27FC236}">
                  <a16:creationId xmlns:a16="http://schemas.microsoft.com/office/drawing/2014/main" id="{21441CC2-BF15-3F9B-BFD3-24604894570C}"/>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293CFC9B-6FE5-56D9-7582-C37249EF13E8}"/>
              </a:ext>
            </a:extLst>
          </p:cNvPr>
          <p:cNvSpPr/>
          <p:nvPr/>
        </p:nvSpPr>
        <p:spPr>
          <a:xfrm>
            <a:off x="872308" y="2058175"/>
            <a:ext cx="10591933"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対策技術の新規性</a:t>
            </a:r>
            <a:r>
              <a:rPr kumimoji="1" lang="ja-JP" altLang="en-US" sz="1600" dirty="0">
                <a:solidFill>
                  <a:srgbClr val="295E7E"/>
                </a:solidFill>
                <a:latin typeface="Trebuchet MS" panose="020B0603020202020204" pitchFamily="34" charset="0"/>
                <a:ea typeface="Meiryo UI" panose="020B0604030504040204" pitchFamily="50" charset="-128"/>
              </a:rPr>
              <a:t>及び</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技術以外（提案リスク・評価手法等）の新規性について根拠とともに記載ください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tab pos="266700" algn="l"/>
              </a:tabLst>
              <a:defRPr/>
            </a:pP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	</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リスク・技術・評価手法など、どの項目のどの部分に新規性があるのか</a:t>
            </a:r>
            <a:r>
              <a:rPr kumimoji="1" lang="ja-JP" altLang="en-US" sz="1600" dirty="0">
                <a:solidFill>
                  <a:srgbClr val="295E7E"/>
                </a:solidFill>
                <a:latin typeface="Trebuchet MS" panose="020B0603020202020204" pitchFamily="34" charset="0"/>
                <a:ea typeface="Meiryo UI" panose="020B0604030504040204" pitchFamily="50" charset="-128"/>
              </a:rPr>
              <a:t>を</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記載ください</a:t>
            </a:r>
          </a:p>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tab pos="266700" algn="l"/>
              </a:tabLst>
              <a:defRPr/>
            </a:pPr>
            <a:endParaRPr kumimoji="1" 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
        <p:nvSpPr>
          <p:cNvPr id="34" name="正方形/長方形 3">
            <a:extLst>
              <a:ext uri="{FF2B5EF4-FFF2-40B4-BE49-F238E27FC236}">
                <a16:creationId xmlns:a16="http://schemas.microsoft.com/office/drawing/2014/main" id="{57C2D165-2BC1-09BD-9458-6033B9D8A325}"/>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8" name="Rectangle 7">
            <a:extLst>
              <a:ext uri="{FF2B5EF4-FFF2-40B4-BE49-F238E27FC236}">
                <a16:creationId xmlns:a16="http://schemas.microsoft.com/office/drawing/2014/main" id="{37AA6C40-24FA-DDA4-103D-DD06BC23A15F}"/>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2859239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E0601-2293-E69B-1273-2C0256806E59}"/>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F52062E-B4CA-3781-78F4-95AA3F751A5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CF52062E-B4CA-3781-78F4-95AA3F751A5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6C126931-5CB4-D806-A7F7-5E115E769C26}"/>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成果の公開度</a:t>
            </a:r>
            <a:endParaRPr kumimoji="1" lang="en-US" dirty="0">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8D5AE4DF-19BD-6708-43E0-FBE33ED6864E}"/>
              </a:ext>
            </a:extLst>
          </p:cNvPr>
          <p:cNvGrpSpPr/>
          <p:nvPr/>
        </p:nvGrpSpPr>
        <p:grpSpPr>
          <a:xfrm>
            <a:off x="838200" y="1538082"/>
            <a:ext cx="10626041" cy="336349"/>
            <a:chOff x="653442" y="1983554"/>
            <a:chExt cx="3469984" cy="336349"/>
          </a:xfrm>
        </p:grpSpPr>
        <p:sp>
          <p:nvSpPr>
            <p:cNvPr id="6" name="ee4pHeader2">
              <a:extLst>
                <a:ext uri="{FF2B5EF4-FFF2-40B4-BE49-F238E27FC236}">
                  <a16:creationId xmlns:a16="http://schemas.microsoft.com/office/drawing/2014/main" id="{3D6AB707-8781-1D58-26C5-5B3008D118E1}"/>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応募内容における成果の公開</a:t>
              </a:r>
              <a:r>
                <a:rPr kumimoji="0" lang="ja-JP" altLang="en-US" sz="2000" b="0" i="0" u="non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度</a:t>
              </a:r>
              <a:endParaRPr kumimoji="0" lang="en-US" altLang="ja-JP" sz="2000" b="0" i="0" u="non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7" name="Straight Connector 34">
              <a:extLst>
                <a:ext uri="{FF2B5EF4-FFF2-40B4-BE49-F238E27FC236}">
                  <a16:creationId xmlns:a16="http://schemas.microsoft.com/office/drawing/2014/main" id="{5EAEA878-BCF9-9D02-649E-FE37B11BDCD6}"/>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5C3A7974-E320-6461-368B-E51BAF15600B}"/>
              </a:ext>
            </a:extLst>
          </p:cNvPr>
          <p:cNvSpPr/>
          <p:nvPr/>
        </p:nvSpPr>
        <p:spPr>
          <a:xfrm>
            <a:off x="838200" y="2058175"/>
            <a:ext cx="10626041"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応募内容について以下の観点を踏まえ公開する内容を記載ください </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E2841"/>
              </a:buClr>
              <a:buSzTx/>
              <a:buFont typeface="Trebuchet MS" panose="020B0603020202020204" pitchFamily="34" charset="0"/>
              <a:buChar char="•"/>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モデル、安全性技術、評価・検証手法、データセット</a:t>
            </a: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学習用</a:t>
            </a: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評価用</a:t>
            </a: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、ソースコード等について公開を実施するか</a:t>
            </a:r>
          </a:p>
          <a:p>
            <a:pPr marL="324000" marR="0" lvl="1" indent="-216000" algn="l" defTabSz="914400" rtl="0" eaLnBrk="1" fontAlgn="auto" latinLnBrk="0" hangingPunct="1">
              <a:lnSpc>
                <a:spcPct val="100000"/>
              </a:lnSpc>
              <a:spcBef>
                <a:spcPts val="0"/>
              </a:spcBef>
              <a:spcAft>
                <a:spcPts val="0"/>
              </a:spcAft>
              <a:buClr>
                <a:srgbClr val="0E2841"/>
              </a:buClr>
              <a:buSzTx/>
              <a:buFont typeface="Trebuchet MS" panose="020B0603020202020204" pitchFamily="34" charset="0"/>
              <a:buChar char="•"/>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論文もしくは学会等での公開や、ライセンス供与等の予定の有無</a:t>
            </a:r>
            <a:endParaRPr kumimoji="1" lang="en-US" altLang="ja-JP" sz="1600" b="0" i="0" u="none" strike="sng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p:txBody>
      </p:sp>
      <p:sp>
        <p:nvSpPr>
          <p:cNvPr id="22" name="正方形/長方形 3">
            <a:extLst>
              <a:ext uri="{FF2B5EF4-FFF2-40B4-BE49-F238E27FC236}">
                <a16:creationId xmlns:a16="http://schemas.microsoft.com/office/drawing/2014/main" id="{20C01D03-1108-6752-8542-79D982B958F9}"/>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Rectangle 3">
            <a:extLst>
              <a:ext uri="{FF2B5EF4-FFF2-40B4-BE49-F238E27FC236}">
                <a16:creationId xmlns:a16="http://schemas.microsoft.com/office/drawing/2014/main" id="{D0C16E4A-5966-4CD5-76DE-A7B7BD5DDEC9}"/>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648911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C37C6F31-A8D5-C81E-A0FD-761BA2D82BD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404" imgH="405" progId="TCLayout.ActiveDocument.1">
                  <p:embed/>
                </p:oleObj>
              </mc:Choice>
              <mc:Fallback>
                <p:oleObj name="think-cellスライド" r:id="rId4" imgW="404" imgH="405" progId="TCLayout.ActiveDocument.1">
                  <p:embed/>
                  <p:pic>
                    <p:nvPicPr>
                      <p:cNvPr id="7" name="think-cell data - do not delete" hidden="1">
                        <a:extLst>
                          <a:ext uri="{FF2B5EF4-FFF2-40B4-BE49-F238E27FC236}">
                            <a16:creationId xmlns:a16="http://schemas.microsoft.com/office/drawing/2014/main" id="{C37C6F31-A8D5-C81E-A0FD-761BA2D82BD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タイトル 2">
            <a:extLst>
              <a:ext uri="{FF2B5EF4-FFF2-40B4-BE49-F238E27FC236}">
                <a16:creationId xmlns:a16="http://schemas.microsoft.com/office/drawing/2014/main" id="{06F90E71-A26C-BDBD-7A57-3357162A4FE0}"/>
              </a:ext>
            </a:extLst>
          </p:cNvPr>
          <p:cNvSpPr>
            <a:spLocks noGrp="1"/>
          </p:cNvSpPr>
          <p:nvPr>
            <p:ph type="ctrTitle"/>
          </p:nvPr>
        </p:nvSpPr>
        <p:spPr/>
        <p:txBody>
          <a:bodyPr vert="horz"/>
          <a:lstStyle/>
          <a:p>
            <a:r>
              <a:rPr lang="en-US" altLang="ja-JP" err="1">
                <a:latin typeface="Trebuchet MS" panose="020B0603020202020204" pitchFamily="34" charset="0"/>
                <a:ea typeface="Meiryo UI" panose="020B0604030504040204" pitchFamily="50" charset="-128"/>
              </a:rPr>
              <a:t>NEDO</a:t>
            </a:r>
            <a:r>
              <a:rPr lang="ja-JP" altLang="en-US">
                <a:latin typeface="Trebuchet MS" panose="020B0603020202020204" pitchFamily="34" charset="0"/>
                <a:ea typeface="Meiryo UI" panose="020B0604030504040204" pitchFamily="50" charset="-128"/>
              </a:rPr>
              <a:t>懸賞金活用型</a:t>
            </a:r>
            <a:br>
              <a:rPr lang="en-US" altLang="ja-JP">
                <a:latin typeface="Trebuchet MS" panose="020B0603020202020204" pitchFamily="34" charset="0"/>
                <a:ea typeface="Meiryo UI" panose="020B0604030504040204" pitchFamily="50" charset="-128"/>
              </a:rPr>
            </a:br>
            <a:r>
              <a:rPr lang="ja-JP" altLang="en-US">
                <a:latin typeface="Trebuchet MS" panose="020B0603020202020204" pitchFamily="34" charset="0"/>
                <a:ea typeface="Meiryo UI" panose="020B0604030504040204" pitchFamily="50" charset="-128"/>
              </a:rPr>
              <a:t>プログラム</a:t>
            </a:r>
            <a:r>
              <a:rPr lang="en-US" altLang="ja-JP">
                <a:latin typeface="Trebuchet MS" panose="020B0603020202020204" pitchFamily="34" charset="0"/>
                <a:ea typeface="Meiryo UI" panose="020B0604030504040204" pitchFamily="50" charset="-128"/>
              </a:rPr>
              <a:t>/</a:t>
            </a:r>
            <a:r>
              <a:rPr lang="en-US" altLang="ja-JP" err="1">
                <a:latin typeface="Trebuchet MS" panose="020B0603020202020204" pitchFamily="34" charset="0"/>
                <a:ea typeface="Meiryo UI" panose="020B0604030504040204" pitchFamily="50" charset="-128"/>
              </a:rPr>
              <a:t>GENIAC</a:t>
            </a:r>
            <a:r>
              <a:rPr lang="en-US" altLang="ja-JP">
                <a:latin typeface="Trebuchet MS" panose="020B0603020202020204" pitchFamily="34" charset="0"/>
                <a:ea typeface="Meiryo UI" panose="020B0604030504040204" pitchFamily="50" charset="-128"/>
              </a:rPr>
              <a:t>-PRIZE</a:t>
            </a:r>
            <a:endParaRPr lang="en-US">
              <a:latin typeface="Trebuchet MS" panose="020B0603020202020204" pitchFamily="34" charset="0"/>
              <a:ea typeface="Meiryo UI" panose="020B0604030504040204" pitchFamily="50" charset="-128"/>
            </a:endParaRPr>
          </a:p>
        </p:txBody>
      </p:sp>
      <p:sp>
        <p:nvSpPr>
          <p:cNvPr id="4" name="字幕 3">
            <a:extLst>
              <a:ext uri="{FF2B5EF4-FFF2-40B4-BE49-F238E27FC236}">
                <a16:creationId xmlns:a16="http://schemas.microsoft.com/office/drawing/2014/main" id="{6CCEED2D-2BB7-F179-92EA-2E6767E5C59E}"/>
              </a:ext>
            </a:extLst>
          </p:cNvPr>
          <p:cNvSpPr>
            <a:spLocks noGrp="1"/>
          </p:cNvSpPr>
          <p:nvPr>
            <p:ph type="subTitle" idx="1"/>
          </p:nvPr>
        </p:nvSpPr>
        <p:spPr/>
        <p:txBody>
          <a:bodyPr>
            <a:normAutofit/>
          </a:bodyPr>
          <a:lstStyle/>
          <a:p>
            <a:r>
              <a:rPr lang="ja-JP" altLang="en-US" sz="3200">
                <a:latin typeface="Trebuchet MS" panose="020B0603020202020204" pitchFamily="34" charset="0"/>
                <a:ea typeface="Meiryo UI" panose="020B0604030504040204" pitchFamily="50" charset="-128"/>
              </a:rPr>
              <a:t>生成</a:t>
            </a:r>
            <a:r>
              <a:rPr lang="en-US" altLang="ja-JP" sz="3200">
                <a:latin typeface="Trebuchet MS" panose="020B0603020202020204" pitchFamily="34" charset="0"/>
                <a:ea typeface="Meiryo UI" panose="020B0604030504040204" pitchFamily="50" charset="-128"/>
              </a:rPr>
              <a:t>AI</a:t>
            </a:r>
            <a:r>
              <a:rPr lang="ja-JP" altLang="en-US" sz="3200">
                <a:latin typeface="Trebuchet MS" panose="020B0603020202020204" pitchFamily="34" charset="0"/>
                <a:ea typeface="Meiryo UI" panose="020B0604030504040204" pitchFamily="50" charset="-128"/>
              </a:rPr>
              <a:t>の安全性確保に向けたリスク探索</a:t>
            </a:r>
            <a:br>
              <a:rPr lang="en-US" altLang="ja-JP" sz="3200">
                <a:latin typeface="Trebuchet MS" panose="020B0603020202020204" pitchFamily="34" charset="0"/>
                <a:ea typeface="Meiryo UI" panose="020B0604030504040204" pitchFamily="50" charset="-128"/>
              </a:rPr>
            </a:br>
            <a:r>
              <a:rPr lang="ja-JP" altLang="en-US" sz="3200">
                <a:latin typeface="Trebuchet MS" panose="020B0603020202020204" pitchFamily="34" charset="0"/>
                <a:ea typeface="Meiryo UI" panose="020B0604030504040204" pitchFamily="50" charset="-128"/>
              </a:rPr>
              <a:t>及びリスク低減技術の開発</a:t>
            </a:r>
            <a:endParaRPr lang="en-US" sz="3200">
              <a:latin typeface="Trebuchet MS" panose="020B0603020202020204" pitchFamily="34" charset="0"/>
              <a:ea typeface="Meiryo UI" panose="020B0604030504040204" pitchFamily="50" charset="-128"/>
            </a:endParaRPr>
          </a:p>
        </p:txBody>
      </p:sp>
      <p:sp>
        <p:nvSpPr>
          <p:cNvPr id="5" name="テキスト プレースホルダー 4">
            <a:extLst>
              <a:ext uri="{FF2B5EF4-FFF2-40B4-BE49-F238E27FC236}">
                <a16:creationId xmlns:a16="http://schemas.microsoft.com/office/drawing/2014/main" id="{AC80F0D9-DA09-E661-360A-19E05FA62F59}"/>
              </a:ext>
            </a:extLst>
          </p:cNvPr>
          <p:cNvSpPr>
            <a:spLocks noGrp="1"/>
          </p:cNvSpPr>
          <p:nvPr>
            <p:ph type="body" sz="quarter" idx="4294967295"/>
          </p:nvPr>
        </p:nvSpPr>
        <p:spPr>
          <a:xfrm>
            <a:off x="1524000" y="5952482"/>
            <a:ext cx="6869113" cy="328613"/>
          </a:xfrm>
        </p:spPr>
        <p:txBody>
          <a:bodyPr anchor="ctr">
            <a:normAutofit fontScale="62500" lnSpcReduction="20000"/>
          </a:bodyPr>
          <a:lstStyle/>
          <a:p>
            <a:pPr marL="0" indent="0">
              <a:lnSpc>
                <a:spcPct val="100000"/>
              </a:lnSpc>
              <a:spcBef>
                <a:spcPts val="0"/>
              </a:spcBef>
              <a:buFont typeface="Trebuchet MS" panose="020B0603020202020204" pitchFamily="34" charset="0"/>
              <a:buChar char="​"/>
            </a:pPr>
            <a:r>
              <a:rPr lang="ja-JP" altLang="en-US" dirty="0">
                <a:latin typeface="Trebuchet MS" panose="020B0603020202020204" pitchFamily="34" charset="0"/>
                <a:ea typeface="Meiryo UI" panose="020B0604030504040204" pitchFamily="50" charset="-128"/>
              </a:rPr>
              <a:t>提出日</a:t>
            </a:r>
            <a:r>
              <a:rPr lang="en-US" altLang="ja-JP" dirty="0">
                <a:latin typeface="Trebuchet MS" panose="020B0603020202020204" pitchFamily="34" charset="0"/>
                <a:ea typeface="Meiryo UI" panose="020B0604030504040204" pitchFamily="50" charset="-128"/>
              </a:rPr>
              <a:t>XX/XX_</a:t>
            </a:r>
            <a:r>
              <a:rPr lang="ja-JP" altLang="en-US" dirty="0">
                <a:latin typeface="Trebuchet MS" panose="020B0603020202020204" pitchFamily="34" charset="0"/>
                <a:ea typeface="Meiryo UI" panose="020B0604030504040204" pitchFamily="50" charset="-128"/>
              </a:rPr>
              <a:t>会社名</a:t>
            </a:r>
            <a:r>
              <a:rPr lang="en-US" altLang="ja-JP" dirty="0">
                <a:latin typeface="Trebuchet MS" panose="020B0603020202020204" pitchFamily="34" charset="0"/>
                <a:ea typeface="Meiryo UI" panose="020B0604030504040204" pitchFamily="50" charset="-128"/>
              </a:rPr>
              <a:t>XXX</a:t>
            </a:r>
            <a:endParaRPr lang="en-US" dirty="0">
              <a:latin typeface="Trebuchet MS" panose="020B0603020202020204" pitchFamily="34" charset="0"/>
              <a:ea typeface="Meiryo UI" panose="020B0604030504040204" pitchFamily="50" charset="-128"/>
            </a:endParaRPr>
          </a:p>
        </p:txBody>
      </p:sp>
      <p:sp>
        <p:nvSpPr>
          <p:cNvPr id="2" name="正方形/長方形 3">
            <a:extLst>
              <a:ext uri="{FF2B5EF4-FFF2-40B4-BE49-F238E27FC236}">
                <a16:creationId xmlns:a16="http://schemas.microsoft.com/office/drawing/2014/main" id="{2C7050B8-BD6A-F1E9-7B49-6215E7B73009}"/>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8" name="Rectangle 7">
            <a:extLst>
              <a:ext uri="{FF2B5EF4-FFF2-40B4-BE49-F238E27FC236}">
                <a16:creationId xmlns:a16="http://schemas.microsoft.com/office/drawing/2014/main" id="{A6FC9592-288E-4747-227C-787627107A4C}"/>
              </a:ext>
            </a:extLst>
          </p:cNvPr>
          <p:cNvSpPr/>
          <p:nvPr/>
        </p:nvSpPr>
        <p:spPr>
          <a:xfrm>
            <a:off x="993921" y="125746"/>
            <a:ext cx="5602188" cy="81528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24000" lvl="1" indent="-216000">
              <a:buClr>
                <a:schemeClr val="tx2"/>
              </a:buClr>
              <a:buFont typeface="Trebuchet MS" panose="020B0603020202020204" pitchFamily="34" charset="0"/>
              <a:buChar char="•"/>
            </a:pPr>
            <a:r>
              <a:rPr kumimoji="1" lang="ja-JP" altLang="en-US"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提案書は</a:t>
            </a:r>
            <a:r>
              <a:rPr kumimoji="1" lang="en-US" altLang="ja-JP"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15</a:t>
            </a:r>
            <a:r>
              <a:rPr kumimoji="1" lang="ja-JP" altLang="en-US"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枚以内に収めてください</a:t>
            </a:r>
            <a:endParaRPr kumimoji="1" lang="en-US" altLang="ja-JP"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kumimoji="1" lang="ja-JP" altLang="en-US"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フォントサイズは</a:t>
            </a:r>
            <a:r>
              <a:rPr kumimoji="1" lang="en-US" altLang="ja-JP"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10</a:t>
            </a:r>
            <a:r>
              <a:rPr kumimoji="1" lang="ja-JP" altLang="en-US"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以上にて作成ください</a:t>
            </a:r>
            <a:endParaRPr kumimoji="1" lang="en-US" altLang="ja-JP"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kumimoji="1" lang="ja-JP" altLang="en-US"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rPr>
              <a:t>各提案書枠内に記載の青字は消去頂き提案内容を記載ください</a:t>
            </a:r>
            <a:endParaRPr kumimoji="1" lang="en-US" altLang="ja-JP" sz="1400" b="0" i="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3365608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E8E611-336E-FC13-A705-382BBB30A085}"/>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B868A8-F086-A250-652E-80BD8F84898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BFB868A8-F086-A250-652E-80BD8F84898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5015D5E9-3D1E-73B7-12E8-21603C45CED8}"/>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特定したリスクについて </a:t>
            </a:r>
            <a:r>
              <a:rPr kumimoji="1" lang="en-US" altLang="ja-JP" dirty="0">
                <a:latin typeface="Trebuchet MS" panose="020B0603020202020204" pitchFamily="34" charset="0"/>
                <a:ea typeface="Meiryo UI" panose="020B0604030504040204" pitchFamily="50" charset="-128"/>
              </a:rPr>
              <a:t>(1/2)</a:t>
            </a:r>
            <a:endParaRPr kumimoji="1" lang="en-US" dirty="0">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09B301E1-B118-F9E7-CF38-7F4589C97006}"/>
              </a:ext>
            </a:extLst>
          </p:cNvPr>
          <p:cNvGrpSpPr/>
          <p:nvPr/>
        </p:nvGrpSpPr>
        <p:grpSpPr>
          <a:xfrm>
            <a:off x="941222" y="1538082"/>
            <a:ext cx="10523020" cy="336349"/>
            <a:chOff x="653442" y="1983554"/>
            <a:chExt cx="3469984" cy="336349"/>
          </a:xfrm>
        </p:grpSpPr>
        <p:sp>
          <p:nvSpPr>
            <p:cNvPr id="6" name="ee4pHeader2">
              <a:extLst>
                <a:ext uri="{FF2B5EF4-FFF2-40B4-BE49-F238E27FC236}">
                  <a16:creationId xmlns:a16="http://schemas.microsoft.com/office/drawing/2014/main" id="{A4065D18-00F3-BD3C-58D0-554D0DFE67D0}"/>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特定したリスクの概要</a:t>
              </a:r>
            </a:p>
          </p:txBody>
        </p:sp>
        <p:cxnSp>
          <p:nvCxnSpPr>
            <p:cNvPr id="7" name="Straight Connector 34">
              <a:extLst>
                <a:ext uri="{FF2B5EF4-FFF2-40B4-BE49-F238E27FC236}">
                  <a16:creationId xmlns:a16="http://schemas.microsoft.com/office/drawing/2014/main" id="{AB1518A8-511C-F487-B227-492A7E9F16D5}"/>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929512B3-7767-8B18-3C1C-E1DF6D8836E1}"/>
              </a:ext>
            </a:extLst>
          </p:cNvPr>
          <p:cNvSpPr/>
          <p:nvPr/>
        </p:nvSpPr>
        <p:spPr>
          <a:xfrm>
            <a:off x="941222" y="2058175"/>
            <a:ext cx="10523020"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特定したリスクがどのようなものか、概要を記載ください</a:t>
            </a:r>
            <a:endParaRPr kumimoji="1" 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endParaRPr>
          </a:p>
        </p:txBody>
      </p:sp>
      <p:sp>
        <p:nvSpPr>
          <p:cNvPr id="38" name="正方形/長方形 3">
            <a:extLst>
              <a:ext uri="{FF2B5EF4-FFF2-40B4-BE49-F238E27FC236}">
                <a16:creationId xmlns:a16="http://schemas.microsoft.com/office/drawing/2014/main" id="{F2AAEA90-2F50-8868-5B78-CD9465980C1D}"/>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Rectangle 3">
            <a:extLst>
              <a:ext uri="{FF2B5EF4-FFF2-40B4-BE49-F238E27FC236}">
                <a16:creationId xmlns:a16="http://schemas.microsoft.com/office/drawing/2014/main" id="{891A76A4-7E3B-37F1-BA40-565AFB1180C4}"/>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775724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75A69E-F625-7700-5E26-7970CA6C1BA6}"/>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3BF6F43-1A8F-D47B-239C-174B18B6DC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23BF6F43-1A8F-D47B-239C-174B18B6DCF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A50C6620-59B4-1B0E-862E-35812C74B710}"/>
              </a:ext>
            </a:extLst>
          </p:cNvPr>
          <p:cNvSpPr>
            <a:spLocks noGrp="1"/>
          </p:cNvSpPr>
          <p:nvPr>
            <p:ph type="title"/>
          </p:nvPr>
        </p:nvSpPr>
        <p:spPr/>
        <p:txBody>
          <a:bodyPr vert="horz"/>
          <a:lstStyle/>
          <a:p>
            <a:r>
              <a:rPr kumimoji="1" lang="ja-JP" altLang="en-US">
                <a:latin typeface="Trebuchet MS" panose="020B0603020202020204" pitchFamily="34" charset="0"/>
                <a:ea typeface="Meiryo UI" panose="020B0604030504040204" pitchFamily="50" charset="-128"/>
              </a:rPr>
              <a:t>特定したリスクについて </a:t>
            </a:r>
            <a:r>
              <a:rPr kumimoji="1" lang="en-US" altLang="ja-JP">
                <a:latin typeface="Trebuchet MS" panose="020B0603020202020204" pitchFamily="34" charset="0"/>
                <a:ea typeface="Meiryo UI" panose="020B0604030504040204" pitchFamily="50" charset="-128"/>
              </a:rPr>
              <a:t>(2/2)</a:t>
            </a:r>
            <a:endParaRPr kumimoji="1" lang="en-US">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44A61CF6-5063-22DB-DE20-09A4CA8A16CF}"/>
              </a:ext>
            </a:extLst>
          </p:cNvPr>
          <p:cNvGrpSpPr/>
          <p:nvPr/>
        </p:nvGrpSpPr>
        <p:grpSpPr>
          <a:xfrm>
            <a:off x="838200" y="1538082"/>
            <a:ext cx="10626041" cy="336349"/>
            <a:chOff x="653442" y="1983554"/>
            <a:chExt cx="3469984" cy="336349"/>
          </a:xfrm>
        </p:grpSpPr>
        <p:sp>
          <p:nvSpPr>
            <p:cNvPr id="18" name="ee4pHeader2">
              <a:extLst>
                <a:ext uri="{FF2B5EF4-FFF2-40B4-BE49-F238E27FC236}">
                  <a16:creationId xmlns:a16="http://schemas.microsoft.com/office/drawing/2014/main" id="{BA3BB9D8-76C1-13FB-FB17-00E5BCD740D7}"/>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特定したリスクの妥当性・影響度</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19" name="Straight Connector 34">
              <a:extLst>
                <a:ext uri="{FF2B5EF4-FFF2-40B4-BE49-F238E27FC236}">
                  <a16:creationId xmlns:a16="http://schemas.microsoft.com/office/drawing/2014/main" id="{5BD1F322-D61F-FC14-1117-ADBD8FAC9582}"/>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3" name="正方形/長方形 3">
            <a:extLst>
              <a:ext uri="{FF2B5EF4-FFF2-40B4-BE49-F238E27FC236}">
                <a16:creationId xmlns:a16="http://schemas.microsoft.com/office/drawing/2014/main" id="{FA22E5FD-4B59-5371-C323-C600380F0625}"/>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 name="正方形/長方形 10">
            <a:extLst>
              <a:ext uri="{FF2B5EF4-FFF2-40B4-BE49-F238E27FC236}">
                <a16:creationId xmlns:a16="http://schemas.microsoft.com/office/drawing/2014/main" id="{FB7ED109-273A-9C15-DD79-75CB5245FF32}"/>
              </a:ext>
            </a:extLst>
          </p:cNvPr>
          <p:cNvSpPr/>
          <p:nvPr/>
        </p:nvSpPr>
        <p:spPr>
          <a:xfrm>
            <a:off x="838200" y="2058175"/>
            <a:ext cx="10626042"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defRPr/>
            </a:pPr>
            <a:r>
              <a:rPr kumimoji="1" lang="ja-JP" alt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特定したリスクについてリスクと判断できる根拠や理由を記載ください</a:t>
            </a:r>
            <a:endParaRPr kumimoji="1" lang="en-US" altLang="ja-JP"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また、リスクの影響範囲について、社会に対する影響、生成</a:t>
            </a:r>
            <a:r>
              <a:rPr kumimoji="1" lang="en-US" altLang="ja-JP"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AI</a:t>
            </a:r>
            <a:r>
              <a:rPr kumimoji="1" lang="ja-JP" alt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の①開発②提供③利用の目線における影響など、どのような影響がどこに及ぶのかという観点を考慮して具体的に記載ください</a:t>
            </a:r>
            <a:endParaRPr kumimoji="1" lang="en-US" altLang="ja-JP"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endParaRPr>
          </a:p>
        </p:txBody>
      </p:sp>
      <p:sp>
        <p:nvSpPr>
          <p:cNvPr id="4" name="Rectangle 3">
            <a:extLst>
              <a:ext uri="{FF2B5EF4-FFF2-40B4-BE49-F238E27FC236}">
                <a16:creationId xmlns:a16="http://schemas.microsoft.com/office/drawing/2014/main" id="{96B4573A-31C9-BA19-0CD1-7668E0D81587}"/>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956298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C5766-225D-4770-1B6D-16F417D4285E}"/>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187C99C-107F-45D0-E8E7-EF625CD7360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A187C99C-107F-45D0-E8E7-EF625CD7360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04DD5B17-85EB-35D6-22BD-564F085DFBBE}"/>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対策技術について </a:t>
            </a:r>
            <a:r>
              <a:rPr kumimoji="1" lang="en-US" altLang="ja-JP" dirty="0">
                <a:latin typeface="Trebuchet MS" panose="020B0603020202020204" pitchFamily="34" charset="0"/>
                <a:ea typeface="Meiryo UI" panose="020B0604030504040204" pitchFamily="50" charset="-128"/>
              </a:rPr>
              <a:t>(1/5)</a:t>
            </a:r>
            <a:endParaRPr kumimoji="1" lang="en-US" dirty="0">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A722F5AC-7569-52F2-502C-6954FEA9FF26}"/>
              </a:ext>
            </a:extLst>
          </p:cNvPr>
          <p:cNvGrpSpPr/>
          <p:nvPr/>
        </p:nvGrpSpPr>
        <p:grpSpPr>
          <a:xfrm>
            <a:off x="838200" y="1538082"/>
            <a:ext cx="10626041" cy="336349"/>
            <a:chOff x="653442" y="1983554"/>
            <a:chExt cx="3469984" cy="336349"/>
          </a:xfrm>
        </p:grpSpPr>
        <p:sp>
          <p:nvSpPr>
            <p:cNvPr id="6" name="ee4pHeader2">
              <a:extLst>
                <a:ext uri="{FF2B5EF4-FFF2-40B4-BE49-F238E27FC236}">
                  <a16:creationId xmlns:a16="http://schemas.microsoft.com/office/drawing/2014/main" id="{643D0F83-7049-BC03-A07A-303447B80EC1}"/>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対策技術の概要</a:t>
              </a:r>
            </a:p>
          </p:txBody>
        </p:sp>
        <p:cxnSp>
          <p:nvCxnSpPr>
            <p:cNvPr id="7" name="Straight Connector 34">
              <a:extLst>
                <a:ext uri="{FF2B5EF4-FFF2-40B4-BE49-F238E27FC236}">
                  <a16:creationId xmlns:a16="http://schemas.microsoft.com/office/drawing/2014/main" id="{1483F909-74D7-9C11-33EE-D6300D66335B}"/>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 name="正方形/長方形 10">
            <a:extLst>
              <a:ext uri="{FF2B5EF4-FFF2-40B4-BE49-F238E27FC236}">
                <a16:creationId xmlns:a16="http://schemas.microsoft.com/office/drawing/2014/main" id="{5D3E7975-DBF1-619B-194A-065F38BF7926}"/>
              </a:ext>
            </a:extLst>
          </p:cNvPr>
          <p:cNvSpPr/>
          <p:nvPr/>
        </p:nvSpPr>
        <p:spPr>
          <a:xfrm>
            <a:off x="872308" y="2058175"/>
            <a:ext cx="10591933"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rPr>
              <a:t>特定した技術がどのようなものか、概要を記載ください</a:t>
            </a:r>
            <a:endParaRPr kumimoji="1" lang="en-US" altLang="ja-JP"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rgbClr val="295E7E"/>
                </a:solidFill>
                <a:latin typeface="Trebuchet MS" panose="020B0603020202020204" pitchFamily="34" charset="0"/>
                <a:ea typeface="Meiryo UI" panose="020B0604030504040204" pitchFamily="50" charset="-128"/>
              </a:rPr>
              <a:t>※</a:t>
            </a:r>
            <a:r>
              <a:rPr kumimoji="1" lang="ja-JP" altLang="en-US" sz="1600">
                <a:solidFill>
                  <a:srgbClr val="295E7E"/>
                </a:solidFill>
                <a:latin typeface="Trebuchet MS" panose="020B0603020202020204" pitchFamily="34" charset="0"/>
                <a:ea typeface="Meiryo UI" panose="020B0604030504040204" pitchFamily="50" charset="-128"/>
              </a:rPr>
              <a:t> 本提案で基盤モデルを用いて開発する場合、対策技術の概要（技術手法、モデルを用いる場合は使用するモデル名やモデル概要、学習量 等）についても必ず記載ください</a:t>
            </a:r>
            <a:endParaRPr kumimoji="1" lang="en-US" sz="1600" b="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endParaRPr>
          </a:p>
        </p:txBody>
      </p:sp>
      <p:sp>
        <p:nvSpPr>
          <p:cNvPr id="40" name="正方形/長方形 3">
            <a:extLst>
              <a:ext uri="{FF2B5EF4-FFF2-40B4-BE49-F238E27FC236}">
                <a16:creationId xmlns:a16="http://schemas.microsoft.com/office/drawing/2014/main" id="{8358E270-AB22-4F6E-A9B7-B3888FA9F701}"/>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Rectangle 3">
            <a:extLst>
              <a:ext uri="{FF2B5EF4-FFF2-40B4-BE49-F238E27FC236}">
                <a16:creationId xmlns:a16="http://schemas.microsoft.com/office/drawing/2014/main" id="{C1096741-460C-79DE-7978-F8E803130FE3}"/>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2510868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9494D-46BE-946A-9D02-B80FD74F7FD9}"/>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619AD71-E516-FE68-9C93-F17A96D53D3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5619AD71-E516-FE68-9C93-F17A96D53D3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382F0946-6D2D-35F5-61E6-AFF9270F0BDE}"/>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対策技術について </a:t>
            </a:r>
            <a:r>
              <a:rPr kumimoji="1" lang="en-US" altLang="ja-JP" dirty="0">
                <a:latin typeface="Trebuchet MS" panose="020B0603020202020204" pitchFamily="34" charset="0"/>
                <a:ea typeface="Meiryo UI" panose="020B0604030504040204" pitchFamily="50" charset="-128"/>
              </a:rPr>
              <a:t>(2/5)</a:t>
            </a:r>
            <a:endParaRPr kumimoji="1" lang="en-US" dirty="0">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D2B6F7BF-FD40-3756-9F98-AEC1DB49F30F}"/>
              </a:ext>
            </a:extLst>
          </p:cNvPr>
          <p:cNvGrpSpPr/>
          <p:nvPr/>
        </p:nvGrpSpPr>
        <p:grpSpPr>
          <a:xfrm>
            <a:off x="838200" y="1538082"/>
            <a:ext cx="10626041" cy="336349"/>
            <a:chOff x="653442" y="1983554"/>
            <a:chExt cx="3469984" cy="336349"/>
          </a:xfrm>
        </p:grpSpPr>
        <p:sp>
          <p:nvSpPr>
            <p:cNvPr id="18" name="ee4pHeader2">
              <a:extLst>
                <a:ext uri="{FF2B5EF4-FFF2-40B4-BE49-F238E27FC236}">
                  <a16:creationId xmlns:a16="http://schemas.microsoft.com/office/drawing/2014/main" id="{5D11A344-8828-F3C0-8E05-304654A91F04}"/>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対策技術の妥当性・目標</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19" name="Straight Connector 34">
              <a:extLst>
                <a:ext uri="{FF2B5EF4-FFF2-40B4-BE49-F238E27FC236}">
                  <a16:creationId xmlns:a16="http://schemas.microsoft.com/office/drawing/2014/main" id="{514B4AAD-813D-CA9E-D16A-D3293084D27D}"/>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正方形/長方形 16">
            <a:extLst>
              <a:ext uri="{FF2B5EF4-FFF2-40B4-BE49-F238E27FC236}">
                <a16:creationId xmlns:a16="http://schemas.microsoft.com/office/drawing/2014/main" id="{690BEE7B-C77F-1D90-BB5B-8713816ABB4C}"/>
              </a:ext>
            </a:extLst>
          </p:cNvPr>
          <p:cNvSpPr/>
          <p:nvPr/>
        </p:nvSpPr>
        <p:spPr>
          <a:xfrm>
            <a:off x="2294906" y="2058174"/>
            <a:ext cx="9169334" cy="4351503"/>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対策技術によってリスクが低減できる根拠や理由を記載ください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266700" algn="l"/>
              </a:tabLst>
              <a:defRPr/>
            </a:pP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	</a:t>
            </a:r>
            <a:r>
              <a:rPr kumimoji="1" lang="ja-JP" altLang="en-US" sz="1600" dirty="0">
                <a:solidFill>
                  <a:srgbClr val="295E7E"/>
                </a:solidFill>
                <a:latin typeface="Trebuchet MS" panose="020B0603020202020204" pitchFamily="34" charset="0"/>
                <a:ea typeface="Meiryo UI" panose="020B0604030504040204" pitchFamily="50" charset="-128"/>
              </a:rPr>
              <a:t>定性的</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もしくは定量的な観点、技術的詳細、それぞれの根拠などを具体的・丁寧に記載</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rPr>
              <a:t>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tab pos="266700" algn="l"/>
              </a:tabLst>
              <a:defRPr/>
            </a:pP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	</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なお提示いただく根拠情報については、審査員が判断しやすいようわかりやすく提示ください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p:txBody>
      </p:sp>
      <p:sp>
        <p:nvSpPr>
          <p:cNvPr id="9" name="正方形/長方形 8">
            <a:extLst>
              <a:ext uri="{FF2B5EF4-FFF2-40B4-BE49-F238E27FC236}">
                <a16:creationId xmlns:a16="http://schemas.microsoft.com/office/drawing/2014/main" id="{C43B9282-7C6E-6779-6F02-FA0506A1C03B}"/>
              </a:ext>
            </a:extLst>
          </p:cNvPr>
          <p:cNvSpPr/>
          <p:nvPr/>
        </p:nvSpPr>
        <p:spPr>
          <a:xfrm>
            <a:off x="838200" y="2058174"/>
            <a:ext cx="1296000" cy="4351503"/>
          </a:xfrm>
          <a:prstGeom prst="rect">
            <a:avLst/>
          </a:prstGeom>
          <a:solidFill>
            <a:schemeClr val="tx2">
              <a:lumMod val="75000"/>
              <a:lumOff val="25000"/>
            </a:schemeClr>
          </a:solidFill>
          <a:ln w="9525" cap="rnd" cmpd="sng" algn="ctr">
            <a:solidFill>
              <a:schemeClr val="tx2">
                <a:lumMod val="75000"/>
                <a:lumOff val="2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対策技術の妥当性</a:t>
            </a:r>
            <a:endParaRPr kumimoji="1" lang="en-US" altLang="ja-JP"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endParaRPr>
          </a:p>
        </p:txBody>
      </p:sp>
      <p:sp>
        <p:nvSpPr>
          <p:cNvPr id="38" name="正方形/長方形 3">
            <a:extLst>
              <a:ext uri="{FF2B5EF4-FFF2-40B4-BE49-F238E27FC236}">
                <a16:creationId xmlns:a16="http://schemas.microsoft.com/office/drawing/2014/main" id="{625ED5DA-8795-E089-C9FA-17C905DF721C}"/>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Rectangle 3">
            <a:extLst>
              <a:ext uri="{FF2B5EF4-FFF2-40B4-BE49-F238E27FC236}">
                <a16:creationId xmlns:a16="http://schemas.microsoft.com/office/drawing/2014/main" id="{BD6214F4-6233-E6FE-4193-2579DFA3CBD6}"/>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834169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E2C168-9D5A-F1C2-294C-A94BD0E6C669}"/>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A0E04B9-019A-6D89-48AA-AB72FE4BF1B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EA0E04B9-019A-6D89-48AA-AB72FE4BF1B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E4899D08-CD2A-5A92-1013-0EB4F264BBFA}"/>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対策技術について </a:t>
            </a:r>
            <a:r>
              <a:rPr kumimoji="1" lang="en-US" altLang="ja-JP" dirty="0">
                <a:latin typeface="Trebuchet MS" panose="020B0603020202020204" pitchFamily="34" charset="0"/>
                <a:ea typeface="Meiryo UI" panose="020B0604030504040204" pitchFamily="50" charset="-128"/>
              </a:rPr>
              <a:t>(3/5)</a:t>
            </a:r>
            <a:endParaRPr kumimoji="1" lang="en-US" dirty="0">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99F39534-6D36-A375-C1F4-D35C624EFAA6}"/>
              </a:ext>
            </a:extLst>
          </p:cNvPr>
          <p:cNvGrpSpPr/>
          <p:nvPr/>
        </p:nvGrpSpPr>
        <p:grpSpPr>
          <a:xfrm>
            <a:off x="838200" y="1538082"/>
            <a:ext cx="10626041" cy="336349"/>
            <a:chOff x="653442" y="1983554"/>
            <a:chExt cx="3469984" cy="336349"/>
          </a:xfrm>
        </p:grpSpPr>
        <p:sp>
          <p:nvSpPr>
            <p:cNvPr id="18" name="ee4pHeader2">
              <a:extLst>
                <a:ext uri="{FF2B5EF4-FFF2-40B4-BE49-F238E27FC236}">
                  <a16:creationId xmlns:a16="http://schemas.microsoft.com/office/drawing/2014/main" id="{C7656BA2-C809-1BA8-AE23-DEC70AC91730}"/>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対策技術の妥当性・目標</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19" name="Straight Connector 34">
              <a:extLst>
                <a:ext uri="{FF2B5EF4-FFF2-40B4-BE49-F238E27FC236}">
                  <a16:creationId xmlns:a16="http://schemas.microsoft.com/office/drawing/2014/main" id="{8ECA654F-E969-3630-D24F-87DBD4C30025}"/>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340044D7-B87F-3A1C-80AF-63A444B9505E}"/>
              </a:ext>
            </a:extLst>
          </p:cNvPr>
          <p:cNvSpPr/>
          <p:nvPr/>
        </p:nvSpPr>
        <p:spPr>
          <a:xfrm>
            <a:off x="838200" y="2058175"/>
            <a:ext cx="1296000" cy="4320000"/>
          </a:xfrm>
          <a:prstGeom prst="rect">
            <a:avLst/>
          </a:prstGeom>
          <a:solidFill>
            <a:schemeClr val="tx2">
              <a:lumMod val="75000"/>
              <a:lumOff val="25000"/>
            </a:schemeClr>
          </a:solidFill>
          <a:ln w="9525" cap="rnd" cmpd="sng" algn="ctr">
            <a:solidFill>
              <a:schemeClr val="tx2">
                <a:lumMod val="75000"/>
                <a:lumOff val="2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目標</a:t>
            </a:r>
            <a:endParaRPr kumimoji="1" lang="en-US" altLang="ja-JP"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endParaRPr>
          </a:p>
        </p:txBody>
      </p:sp>
      <p:sp>
        <p:nvSpPr>
          <p:cNvPr id="15" name="正方形/長方形 14">
            <a:extLst>
              <a:ext uri="{FF2B5EF4-FFF2-40B4-BE49-F238E27FC236}">
                <a16:creationId xmlns:a16="http://schemas.microsoft.com/office/drawing/2014/main" id="{D2B5AF2E-77F4-45EC-C32B-BC8B7663BB00}"/>
              </a:ext>
            </a:extLst>
          </p:cNvPr>
          <p:cNvSpPr/>
          <p:nvPr/>
        </p:nvSpPr>
        <p:spPr>
          <a:xfrm>
            <a:off x="2294905" y="2058175"/>
            <a:ext cx="9169336" cy="4320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提案する対策技術において目標とする技術水準・性能等を記載ください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266700" algn="l"/>
              </a:tabLst>
              <a:defRPr/>
            </a:pP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 </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可能な限り定量的な目標を記載ください。また、複数の目標がある場合はそれぞれの目標が開発しようとする技術のどの部分にかかるかを具体的に記載ください</a:t>
            </a:r>
          </a:p>
          <a:p>
            <a:pPr marL="0" marR="0" lvl="0" indent="0" algn="l" defTabSz="914400" rtl="0" eaLnBrk="1" fontAlgn="auto" latinLnBrk="0" hangingPunct="1">
              <a:lnSpc>
                <a:spcPct val="100000"/>
              </a:lnSpc>
              <a:spcBef>
                <a:spcPts val="0"/>
              </a:spcBef>
              <a:spcAft>
                <a:spcPts val="0"/>
              </a:spcAft>
              <a:buClrTx/>
              <a:buSzTx/>
              <a:buFontTx/>
              <a:buNone/>
              <a:tabLst>
                <a:tab pos="266700" algn="l"/>
              </a:tabLst>
              <a:defRPr/>
            </a:pPr>
            <a:endParaRPr kumimoji="1"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
        <p:nvSpPr>
          <p:cNvPr id="38" name="正方形/長方形 3">
            <a:extLst>
              <a:ext uri="{FF2B5EF4-FFF2-40B4-BE49-F238E27FC236}">
                <a16:creationId xmlns:a16="http://schemas.microsoft.com/office/drawing/2014/main" id="{6FE20273-B889-DA46-1F94-AE5583D5A0AE}"/>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 name="Rectangle 3">
            <a:extLst>
              <a:ext uri="{FF2B5EF4-FFF2-40B4-BE49-F238E27FC236}">
                <a16:creationId xmlns:a16="http://schemas.microsoft.com/office/drawing/2014/main" id="{F38DBDE6-9E60-A06C-F5F9-108F9DFF3DF1}"/>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738191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72ED69-44A8-DC78-1D02-6D9B69E92BAC}"/>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EF225D4-DE28-E82D-C72B-8E61F01A972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CEF225D4-DE28-E82D-C72B-8E61F01A972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4F3DCCD4-9485-A0B0-E64F-1D73C6DC8A6C}"/>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対策技術について </a:t>
            </a:r>
            <a:r>
              <a:rPr kumimoji="1" lang="en-US" altLang="ja-JP" dirty="0">
                <a:latin typeface="Trebuchet MS" panose="020B0603020202020204" pitchFamily="34" charset="0"/>
                <a:ea typeface="Meiryo UI" panose="020B0604030504040204" pitchFamily="50" charset="-128"/>
              </a:rPr>
              <a:t>(4/5)</a:t>
            </a:r>
            <a:endParaRPr kumimoji="1" lang="en-US" dirty="0">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AC9E9212-B4E4-80CF-CCCC-32F5142FA532}"/>
              </a:ext>
            </a:extLst>
          </p:cNvPr>
          <p:cNvGrpSpPr/>
          <p:nvPr/>
        </p:nvGrpSpPr>
        <p:grpSpPr>
          <a:xfrm>
            <a:off x="838200" y="1538082"/>
            <a:ext cx="10626041" cy="336349"/>
            <a:chOff x="653442" y="1983554"/>
            <a:chExt cx="3469984" cy="336349"/>
          </a:xfrm>
        </p:grpSpPr>
        <p:sp>
          <p:nvSpPr>
            <p:cNvPr id="18" name="ee4pHeader2">
              <a:extLst>
                <a:ext uri="{FF2B5EF4-FFF2-40B4-BE49-F238E27FC236}">
                  <a16:creationId xmlns:a16="http://schemas.microsoft.com/office/drawing/2014/main" id="{8A6FBCA8-3C38-CA44-DC82-B17B437775B0}"/>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対策技術の評価方法</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19" name="Straight Connector 34">
              <a:extLst>
                <a:ext uri="{FF2B5EF4-FFF2-40B4-BE49-F238E27FC236}">
                  <a16:creationId xmlns:a16="http://schemas.microsoft.com/office/drawing/2014/main" id="{3EFA5D16-9817-19C1-5EDA-1AB2463C7D8E}"/>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正方形/長方形 16">
            <a:extLst>
              <a:ext uri="{FF2B5EF4-FFF2-40B4-BE49-F238E27FC236}">
                <a16:creationId xmlns:a16="http://schemas.microsoft.com/office/drawing/2014/main" id="{76572BC7-89F5-0B8F-8E39-5C6C773B1AD2}"/>
              </a:ext>
            </a:extLst>
          </p:cNvPr>
          <p:cNvSpPr/>
          <p:nvPr/>
        </p:nvSpPr>
        <p:spPr>
          <a:xfrm>
            <a:off x="2294906" y="2058174"/>
            <a:ext cx="9169334" cy="4315991"/>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対策技術の評価方法を記載ください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tab pos="266700" algn="l"/>
              </a:tabLst>
              <a:defRPr/>
            </a:pPr>
            <a:r>
              <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	</a:t>
            </a: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可能な限り具体的に評価手法を記載ください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
        <p:nvSpPr>
          <p:cNvPr id="8" name="正方形/長方形 7">
            <a:extLst>
              <a:ext uri="{FF2B5EF4-FFF2-40B4-BE49-F238E27FC236}">
                <a16:creationId xmlns:a16="http://schemas.microsoft.com/office/drawing/2014/main" id="{DF494CA2-526C-4511-20AA-A4EB1B108AA5}"/>
              </a:ext>
            </a:extLst>
          </p:cNvPr>
          <p:cNvSpPr/>
          <p:nvPr/>
        </p:nvSpPr>
        <p:spPr>
          <a:xfrm>
            <a:off x="838200" y="2058174"/>
            <a:ext cx="1296000" cy="4315991"/>
          </a:xfrm>
          <a:prstGeom prst="rect">
            <a:avLst/>
          </a:prstGeom>
          <a:solidFill>
            <a:schemeClr val="tx2">
              <a:lumMod val="75000"/>
              <a:lumOff val="25000"/>
            </a:schemeClr>
          </a:solidFill>
          <a:ln w="9525" cap="rnd" cmpd="sng" algn="ctr">
            <a:solidFill>
              <a:schemeClr val="tx2">
                <a:lumMod val="75000"/>
                <a:lumOff val="2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評価方法</a:t>
            </a:r>
            <a:endParaRPr kumimoji="1" lang="en-US" altLang="ja-JP"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endParaRPr>
          </a:p>
        </p:txBody>
      </p:sp>
      <p:sp>
        <p:nvSpPr>
          <p:cNvPr id="27" name="正方形/長方形 3">
            <a:extLst>
              <a:ext uri="{FF2B5EF4-FFF2-40B4-BE49-F238E27FC236}">
                <a16:creationId xmlns:a16="http://schemas.microsoft.com/office/drawing/2014/main" id="{F37E288A-8E50-D11B-6AEA-55852B377DCB}"/>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5" name="Rectangle 4">
            <a:extLst>
              <a:ext uri="{FF2B5EF4-FFF2-40B4-BE49-F238E27FC236}">
                <a16:creationId xmlns:a16="http://schemas.microsoft.com/office/drawing/2014/main" id="{09D65441-6644-6F5E-9952-2AF0E3C2B48F}"/>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482043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9BF74-1496-D0EF-E087-0FC9BFCA77A6}"/>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70D67C3-5795-10DE-CB69-0384EA2C40C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170D67C3-5795-10DE-CB69-0384EA2C40C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5E6FC8E3-6F20-BB92-3BDC-8EF42A858668}"/>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対策技術について </a:t>
            </a:r>
            <a:r>
              <a:rPr kumimoji="1" lang="en-US" altLang="ja-JP" dirty="0">
                <a:latin typeface="Trebuchet MS" panose="020B0603020202020204" pitchFamily="34" charset="0"/>
                <a:ea typeface="Meiryo UI" panose="020B0604030504040204" pitchFamily="50" charset="-128"/>
              </a:rPr>
              <a:t>(5/5)</a:t>
            </a:r>
            <a:endParaRPr kumimoji="1" lang="en-US" dirty="0">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FF0368EA-06D2-62DB-F9CB-E914996485E4}"/>
              </a:ext>
            </a:extLst>
          </p:cNvPr>
          <p:cNvGrpSpPr/>
          <p:nvPr/>
        </p:nvGrpSpPr>
        <p:grpSpPr>
          <a:xfrm>
            <a:off x="838200" y="1538082"/>
            <a:ext cx="10626041" cy="336349"/>
            <a:chOff x="653442" y="1983554"/>
            <a:chExt cx="3469984" cy="336349"/>
          </a:xfrm>
        </p:grpSpPr>
        <p:sp>
          <p:nvSpPr>
            <p:cNvPr id="18" name="ee4pHeader2">
              <a:extLst>
                <a:ext uri="{FF2B5EF4-FFF2-40B4-BE49-F238E27FC236}">
                  <a16:creationId xmlns:a16="http://schemas.microsoft.com/office/drawing/2014/main" id="{D27F145C-24F7-DA97-96E8-4C4F2A7EB078}"/>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対策技術の評価方法</a:t>
              </a:r>
              <a:endParaRPr kumimoji="0" lang="en-US" altLang="ja-JP" sz="20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endParaRPr>
            </a:p>
          </p:txBody>
        </p:sp>
        <p:cxnSp>
          <p:nvCxnSpPr>
            <p:cNvPr id="19" name="Straight Connector 34">
              <a:extLst>
                <a:ext uri="{FF2B5EF4-FFF2-40B4-BE49-F238E27FC236}">
                  <a16:creationId xmlns:a16="http://schemas.microsoft.com/office/drawing/2014/main" id="{A3AF0681-BCA5-84A6-8258-CFDD571A16AD}"/>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2" name="正方形/長方形 11">
            <a:extLst>
              <a:ext uri="{FF2B5EF4-FFF2-40B4-BE49-F238E27FC236}">
                <a16:creationId xmlns:a16="http://schemas.microsoft.com/office/drawing/2014/main" id="{21534857-F1EA-E884-B82D-FBF8978184A3}"/>
              </a:ext>
            </a:extLst>
          </p:cNvPr>
          <p:cNvSpPr/>
          <p:nvPr/>
        </p:nvSpPr>
        <p:spPr>
          <a:xfrm>
            <a:off x="2294904" y="2029602"/>
            <a:ext cx="9169336" cy="4348573"/>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rPr>
              <a:t>前項記載の評価手法を用いる客観的根拠や理由を記載ください</a:t>
            </a:r>
            <a:endParaRPr kumimoji="1" lang="en-US" altLang="ja-JP" sz="1600" b="0" i="0" u="none" strike="noStrike" kern="1200" cap="none" spc="0" normalizeH="0" baseline="0" noProof="0" dirty="0">
              <a:ln>
                <a:noFill/>
              </a:ln>
              <a:solidFill>
                <a:srgbClr val="295E7E"/>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rgbClr val="295E7E"/>
                </a:solidFill>
                <a:latin typeface="Trebuchet MS" panose="020B0603020202020204" pitchFamily="34" charset="0"/>
                <a:ea typeface="Meiryo UI" panose="020B0604030504040204" pitchFamily="50" charset="-128"/>
              </a:rPr>
              <a:t>※</a:t>
            </a:r>
            <a:r>
              <a:rPr kumimoji="1" lang="ja-JP" altLang="en-US" sz="1600" dirty="0">
                <a:solidFill>
                  <a:srgbClr val="295E7E"/>
                </a:solidFill>
                <a:latin typeface="Trebuchet MS" panose="020B0603020202020204" pitchFamily="34" charset="0"/>
                <a:ea typeface="Meiryo UI" panose="020B0604030504040204" pitchFamily="50" charset="-128"/>
              </a:rPr>
              <a:t>客観性を担保するための工夫について必ず記載ください</a:t>
            </a:r>
            <a:endParaRPr kumimoji="1" lang="en-US" altLang="ja-JP" sz="1600" dirty="0">
              <a:solidFill>
                <a:srgbClr val="295E7E"/>
              </a:solidFill>
              <a:latin typeface="Trebuchet MS" panose="020B0603020202020204" pitchFamily="34" charset="0"/>
              <a:ea typeface="Meiryo UI" panose="020B0604030504040204" pitchFamily="50" charset="-128"/>
            </a:endParaRPr>
          </a:p>
        </p:txBody>
      </p:sp>
      <p:sp>
        <p:nvSpPr>
          <p:cNvPr id="14" name="正方形/長方形 13">
            <a:extLst>
              <a:ext uri="{FF2B5EF4-FFF2-40B4-BE49-F238E27FC236}">
                <a16:creationId xmlns:a16="http://schemas.microsoft.com/office/drawing/2014/main" id="{C567299D-8EFF-7326-585C-E6B02A8432FB}"/>
              </a:ext>
            </a:extLst>
          </p:cNvPr>
          <p:cNvSpPr/>
          <p:nvPr/>
        </p:nvSpPr>
        <p:spPr>
          <a:xfrm>
            <a:off x="838200" y="2029602"/>
            <a:ext cx="1296000" cy="4348573"/>
          </a:xfrm>
          <a:prstGeom prst="rect">
            <a:avLst/>
          </a:prstGeom>
          <a:solidFill>
            <a:schemeClr val="tx2">
              <a:lumMod val="75000"/>
              <a:lumOff val="25000"/>
            </a:schemeClr>
          </a:solidFill>
          <a:ln w="9525" cap="rnd" cmpd="sng" algn="ctr">
            <a:solidFill>
              <a:schemeClr val="tx2">
                <a:lumMod val="75000"/>
                <a:lumOff val="2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評価方法の妥当性</a:t>
            </a:r>
            <a:endParaRPr kumimoji="1" lang="en-US" altLang="ja-JP" sz="18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endParaRPr>
          </a:p>
        </p:txBody>
      </p:sp>
      <p:sp>
        <p:nvSpPr>
          <p:cNvPr id="27" name="正方形/長方形 3">
            <a:extLst>
              <a:ext uri="{FF2B5EF4-FFF2-40B4-BE49-F238E27FC236}">
                <a16:creationId xmlns:a16="http://schemas.microsoft.com/office/drawing/2014/main" id="{5E4AB52D-203C-216A-51E9-DDF520F1CE0A}"/>
              </a:ext>
            </a:extLst>
          </p:cNvPr>
          <p:cNvSpPr/>
          <p:nvPr/>
        </p:nvSpPr>
        <p:spPr>
          <a:xfrm>
            <a:off x="9509046" y="157884"/>
            <a:ext cx="1955195" cy="480817"/>
          </a:xfrm>
          <a:prstGeom prst="rect">
            <a:avLst/>
          </a:prstGeom>
          <a:solidFill>
            <a:schemeClr val="tx2">
              <a:lumMod val="10000"/>
              <a:lumOff val="90000"/>
            </a:schemeClr>
          </a:solidFill>
          <a:ln w="9525" cap="rnd" cmpd="sng" algn="ctr">
            <a:solidFill>
              <a:schemeClr val="tx2">
                <a:lumMod val="10000"/>
                <a:lumOff val="9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提案書ひな形</a:t>
            </a:r>
            <a:endParaRPr kumimoji="1" lang="en-US" sz="16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6" name="吹き出し: 四角形 25">
            <a:extLst>
              <a:ext uri="{FF2B5EF4-FFF2-40B4-BE49-F238E27FC236}">
                <a16:creationId xmlns:a16="http://schemas.microsoft.com/office/drawing/2014/main" id="{6E43DD8A-DF01-959B-6381-F5DD5953BD7E}"/>
              </a:ext>
            </a:extLst>
          </p:cNvPr>
          <p:cNvSpPr/>
          <p:nvPr/>
        </p:nvSpPr>
        <p:spPr>
          <a:xfrm>
            <a:off x="4415790" y="2777378"/>
            <a:ext cx="5257800" cy="772711"/>
          </a:xfrm>
          <a:prstGeom prst="wedgeRectCallout">
            <a:avLst>
              <a:gd name="adj1" fmla="val -42921"/>
              <a:gd name="adj2" fmla="val -70832"/>
            </a:avLst>
          </a:prstGeom>
          <a:solidFill>
            <a:schemeClr val="bg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客観性担保の工夫例</a:t>
            </a:r>
            <a:r>
              <a:rPr kumimoji="1" lang="en-US" altLang="ja-JP"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a:t>
            </a:r>
          </a:p>
          <a:p>
            <a:pPr marL="324000" lvl="1" indent="-216000">
              <a:buClr>
                <a:schemeClr val="tx2"/>
              </a:buClr>
              <a:buFont typeface="Trebuchet MS" panose="020B0603020202020204" pitchFamily="34" charset="0"/>
              <a:buChar char="•"/>
              <a:defRPr/>
            </a:pPr>
            <a:r>
              <a:rPr kumimoji="1" lang="ja-JP" alt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評価用データは学習／ルール設計に一切使用しない</a:t>
            </a:r>
            <a:endParaRPr kumimoji="1" lang="en-US" altLang="ja-JP"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1" lang="ja-JP" alt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同一条件下で既存</a:t>
            </a:r>
            <a:r>
              <a:rPr kumimoji="1" lang="ja-JP" altLang="en-US" sz="1200">
                <a:solidFill>
                  <a:schemeClr val="tx1"/>
                </a:solidFill>
                <a:latin typeface="Trebuchet MS" panose="020B0603020202020204" pitchFamily="34" charset="0"/>
                <a:ea typeface="Meiryo UI" panose="020B0604030504040204" pitchFamily="50" charset="-128"/>
              </a:rPr>
              <a:t>対策技術</a:t>
            </a:r>
            <a:r>
              <a:rPr kumimoji="1" lang="ja-JP" alt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および無対策と比較する</a:t>
            </a:r>
            <a:endParaRPr kumimoji="1" lang="en-US" altLang="ja-JP"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1" lang="ja-JP" alt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rPr>
              <a:t>第三者または別チーム作成の隠しシナリオでブラインドテストを実施する</a:t>
            </a:r>
            <a:endParaRPr kumimoji="1" lang="en-US" sz="1200" b="0" i="0" u="none" strike="noStrike" kern="1200" cap="none" spc="0" normalizeH="0" baseline="0" noProof="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5" name="Rectangle 4">
            <a:extLst>
              <a:ext uri="{FF2B5EF4-FFF2-40B4-BE49-F238E27FC236}">
                <a16:creationId xmlns:a16="http://schemas.microsoft.com/office/drawing/2014/main" id="{B40D0459-C7D0-0E44-CAB2-82909F308BC8}"/>
              </a:ext>
            </a:extLst>
          </p:cNvPr>
          <p:cNvSpPr/>
          <p:nvPr/>
        </p:nvSpPr>
        <p:spPr>
          <a:xfrm>
            <a:off x="993921" y="125746"/>
            <a:ext cx="3321601" cy="480817"/>
          </a:xfrm>
          <a:prstGeom prst="rect">
            <a:avLst/>
          </a:prstGeom>
          <a:noFill/>
          <a:ln w="19050" cap="flat" cmpd="sng" algn="ctr">
            <a:solidFill>
              <a:srgbClr val="E71C57"/>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buFont typeface="Trebuchet MS" panose="020B0603020202020204" pitchFamily="34" charset="0"/>
              <a:buChar char="​"/>
            </a:pP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本頁の内容は公開される可能性あ</a:t>
            </a:r>
            <a:r>
              <a:rPr kumimoji="1" lang="ja-JP" altLang="en-US" sz="1400" dirty="0">
                <a:solidFill>
                  <a:srgbClr val="E71C57"/>
                </a:solidFill>
                <a:latin typeface="Trebuchet MS" panose="020B0603020202020204" pitchFamily="34" charset="0"/>
                <a:ea typeface="Meiryo UI" panose="020B0604030504040204" pitchFamily="50" charset="-128"/>
              </a:rPr>
              <a:t>り</a:t>
            </a:r>
            <a:br>
              <a:rPr kumimoji="1" lang="en-US" altLang="ja-JP" sz="1400" dirty="0">
                <a:solidFill>
                  <a:srgbClr val="E71C57"/>
                </a:solidFill>
                <a:latin typeface="Trebuchet MS" panose="020B0603020202020204" pitchFamily="34" charset="0"/>
                <a:ea typeface="Meiryo UI" panose="020B0604030504040204" pitchFamily="50" charset="-128"/>
              </a:rPr>
            </a:br>
            <a:r>
              <a:rPr kumimoji="1" lang="en-US" altLang="ja-JP" sz="1400" noProof="0" dirty="0">
                <a:solidFill>
                  <a:srgbClr val="E71C57"/>
                </a:solidFill>
                <a:latin typeface="Trebuchet MS" panose="020B0603020202020204" pitchFamily="34" charset="0"/>
                <a:ea typeface="Meiryo UI" panose="020B0604030504040204" pitchFamily="50" charset="-128"/>
              </a:rPr>
              <a:t>(</a:t>
            </a:r>
            <a:r>
              <a:rPr kumimoji="1" lang="ja-JP" altLang="en-US"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公開不可の情報がある場合は明記下さい</a:t>
            </a:r>
            <a:r>
              <a:rPr kumimoji="1" lang="en-US" altLang="ja-JP" sz="1400" b="0" u="none" strike="noStrike" kern="1200" cap="none" spc="0" normalizeH="0" baseline="0" noProof="0" dirty="0">
                <a:ln>
                  <a:noFill/>
                </a:ln>
                <a:solidFill>
                  <a:srgbClr val="E71C57"/>
                </a:solidFill>
                <a:effectLst/>
                <a:uLnTx/>
                <a:uFillTx/>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31481920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B4C66CD496DE489FA338072D48B319" ma:contentTypeVersion="14" ma:contentTypeDescription="Create a new document." ma:contentTypeScope="" ma:versionID="2a8eba412a158494de183fb3d29de50b">
  <xsd:schema xmlns:xsd="http://www.w3.org/2001/XMLSchema" xmlns:xs="http://www.w3.org/2001/XMLSchema" xmlns:p="http://schemas.microsoft.com/office/2006/metadata/properties" xmlns:ns2="a92869a6-8d6c-4765-9a7f-264c123b2c08" xmlns:ns3="9fa0f23c-a53a-4068-a32f-b1ad299d6a8b" targetNamespace="http://schemas.microsoft.com/office/2006/metadata/properties" ma:root="true" ma:fieldsID="cd5635515d035bfb25e1db8c29039e33" ns2:_="" ns3:_="">
    <xsd:import namespace="a92869a6-8d6c-4765-9a7f-264c123b2c08"/>
    <xsd:import namespace="9fa0f23c-a53a-4068-a32f-b1ad299d6a8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2869a6-8d6c-4765-9a7f-264c123b2c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1edaf98-933d-48b7-9af8-6bdbb703d06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fa0f23c-a53a-4068-a32f-b1ad299d6a8b"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fc616e65-b0e7-4666-aaf9-9c966f25ac49}" ma:internalName="TaxCatchAll" ma:showField="CatchAllData" ma:web="9fa0f23c-a53a-4068-a32f-b1ad299d6a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92869a6-8d6c-4765-9a7f-264c123b2c08">
      <Terms xmlns="http://schemas.microsoft.com/office/infopath/2007/PartnerControls"/>
    </lcf76f155ced4ddcb4097134ff3c332f>
    <TaxCatchAll xmlns="9fa0f23c-a53a-4068-a32f-b1ad299d6a8b"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BADAB07-32FB-408C-AF6C-61DD9126E31D}">
  <ds:schemaRefs>
    <ds:schemaRef ds:uri="9fa0f23c-a53a-4068-a32f-b1ad299d6a8b"/>
    <ds:schemaRef ds:uri="a92869a6-8d6c-4765-9a7f-264c123b2c0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AED0E85-AF30-4567-A4B4-6E0E518ABB55}">
  <ds:schemaRefs>
    <ds:schemaRef ds:uri="a92869a6-8d6c-4765-9a7f-264c123b2c08"/>
    <ds:schemaRef ds:uri="http://purl.org/dc/elements/1.1/"/>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http://www.w3.org/XML/1998/namespace"/>
    <ds:schemaRef ds:uri="9fa0f23c-a53a-4068-a32f-b1ad299d6a8b"/>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058F31E0-0F8E-48F9-B479-D7EE75BAA6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840</Words>
  <Application>Microsoft Office PowerPoint</Application>
  <PresentationFormat>Widescreen</PresentationFormat>
  <Paragraphs>72</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トライアル審査向け提案書 (ひな型)</vt:lpstr>
      <vt:lpstr>NEDO懸賞金活用型 プログラム/GENIAC-PRIZE</vt:lpstr>
      <vt:lpstr>特定したリスクについて (1/2)</vt:lpstr>
      <vt:lpstr>特定したリスクについて (2/2)</vt:lpstr>
      <vt:lpstr>対策技術について (1/5)</vt:lpstr>
      <vt:lpstr>対策技術について (2/5)</vt:lpstr>
      <vt:lpstr>対策技術について (3/5)</vt:lpstr>
      <vt:lpstr>対策技術について (4/5)</vt:lpstr>
      <vt:lpstr>対策技術について (5/5)</vt:lpstr>
      <vt:lpstr>提案内容の新規性</vt:lpstr>
      <vt:lpstr>成果の公開度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cp:revision>
  <dcterms:created xsi:type="dcterms:W3CDTF">2025-05-22T07:52:05Z</dcterms:created>
  <dcterms:modified xsi:type="dcterms:W3CDTF">2025-05-22T23:30:03Z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0d5c4f4-7a29-4385-b7a5-afbe2154ae6f_Enabled">
    <vt:lpwstr>true</vt:lpwstr>
  </property>
  <property fmtid="{D5CDD505-2E9C-101B-9397-08002B2CF9AE}" pid="3" name="MSIP_Label_b0d5c4f4-7a29-4385-b7a5-afbe2154ae6f_SetDate">
    <vt:lpwstr>2025-05-22T07:52:06Z</vt:lpwstr>
  </property>
  <property fmtid="{D5CDD505-2E9C-101B-9397-08002B2CF9AE}" pid="4" name="MSIP_Label_b0d5c4f4-7a29-4385-b7a5-afbe2154ae6f_Method">
    <vt:lpwstr>Standard</vt:lpwstr>
  </property>
  <property fmtid="{D5CDD505-2E9C-101B-9397-08002B2CF9AE}" pid="5" name="MSIP_Label_b0d5c4f4-7a29-4385-b7a5-afbe2154ae6f_Name">
    <vt:lpwstr>Confidential</vt:lpwstr>
  </property>
  <property fmtid="{D5CDD505-2E9C-101B-9397-08002B2CF9AE}" pid="6" name="MSIP_Label_b0d5c4f4-7a29-4385-b7a5-afbe2154ae6f_SiteId">
    <vt:lpwstr>2dfb2f0b-4d21-4268-9559-72926144c918</vt:lpwstr>
  </property>
  <property fmtid="{D5CDD505-2E9C-101B-9397-08002B2CF9AE}" pid="7" name="MSIP_Label_b0d5c4f4-7a29-4385-b7a5-afbe2154ae6f_ActionId">
    <vt:lpwstr>9899a466-b263-4dc2-b1c7-e2181daa9aed</vt:lpwstr>
  </property>
  <property fmtid="{D5CDD505-2E9C-101B-9397-08002B2CF9AE}" pid="8" name="MSIP_Label_b0d5c4f4-7a29-4385-b7a5-afbe2154ae6f_ContentBits">
    <vt:lpwstr>0</vt:lpwstr>
  </property>
  <property fmtid="{D5CDD505-2E9C-101B-9397-08002B2CF9AE}" pid="9" name="MSIP_Label_b0d5c4f4-7a29-4385-b7a5-afbe2154ae6f_Tag">
    <vt:lpwstr>10, 3, 0, 1</vt:lpwstr>
  </property>
  <property fmtid="{D5CDD505-2E9C-101B-9397-08002B2CF9AE}" pid="10" name="MediaServiceImageTags">
    <vt:lpwstr/>
  </property>
  <property fmtid="{D5CDD505-2E9C-101B-9397-08002B2CF9AE}" pid="11" name="ContentTypeId">
    <vt:lpwstr>0x010100F4B4C66CD496DE489FA338072D48B319</vt:lpwstr>
  </property>
</Properties>
</file>